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Segoe UI" panose="020B0502040204020203" pitchFamily="34" charset="0"/>
      <p:regular r:id="rId8"/>
      <p:bold r:id="rId9"/>
      <p:italic r:id="rId10"/>
      <p:boldItalic r:id="rId11"/>
    </p:embeddedFont>
    <p:embeddedFont>
      <p:font typeface="Calibri" panose="020F0502020204030204" pitchFamily="34" charset="0"/>
      <p:regular r:id="rId12"/>
      <p:bold r:id="rId13"/>
      <p:italic r:id="rId14"/>
      <p:boldItalic r:id="rId15"/>
    </p:embeddedFont>
    <p:embeddedFont>
      <p:font typeface="Arial Narrow" panose="020B0606020202030204" pitchFamily="34" charset="0"/>
      <p:regular r:id="rId16"/>
      <p:bold r:id="rId17"/>
      <p:italic r:id="rId18"/>
      <p:boldItalic r:id="rId19"/>
    </p:embeddedFont>
    <p:embeddedFont>
      <p:font typeface="Aharoni" panose="020B0604020202020204" charset="-79"/>
      <p:bold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8DBE2"/>
    <a:srgbClr val="4AA0B1"/>
    <a:srgbClr val="9ECDD6"/>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30" d="100"/>
          <a:sy n="30" d="100"/>
        </p:scale>
        <p:origin x="1085" y="-77"/>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F:\PhD\Luminescence\Single%20Resistor\NEW_Template_RTL_Single%20Resistor%20DRT%20Results.xlsm"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F:\PhD\Luminescence\Single%20Resistor\NEW_Template_RTL_Single%20Resistor%20DRT%20Results.xlsm"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solidFill>
                  <a:schemeClr val="tx1"/>
                </a:solidFill>
              </a:rPr>
              <a:t>Glow curve - 40 </a:t>
            </a:r>
            <a:r>
              <a:rPr lang="en-US" dirty="0" err="1">
                <a:solidFill>
                  <a:schemeClr val="tx1"/>
                </a:solidFill>
              </a:rPr>
              <a:t>mGy</a:t>
            </a:r>
            <a:endParaRPr lang="en-US" dirty="0">
              <a:solidFill>
                <a:schemeClr val="tx1"/>
              </a:solidFill>
            </a:endParaRPr>
          </a:p>
        </c:rich>
      </c:tx>
      <c:layout>
        <c:manualLayout>
          <c:xMode val="edge"/>
          <c:yMode val="edge"/>
          <c:x val="0.32723059064111459"/>
          <c:y val="1.66250884368210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7455757685461731"/>
          <c:y val="0.10119124760277783"/>
          <c:w val="0.73407853538602874"/>
          <c:h val="0.79547321638256108"/>
        </c:manualLayout>
      </c:layout>
      <c:scatterChart>
        <c:scatterStyle val="lineMarker"/>
        <c:varyColors val="0"/>
        <c:ser>
          <c:idx val="0"/>
          <c:order val="0"/>
          <c:spPr>
            <a:ln w="3175" cap="rnd">
              <a:solidFill>
                <a:sysClr val="windowText" lastClr="000000"/>
              </a:solidFill>
              <a:round/>
            </a:ln>
            <a:effectLst/>
          </c:spPr>
          <c:marker>
            <c:symbol val="circle"/>
            <c:size val="2"/>
            <c:spPr>
              <a:solidFill>
                <a:schemeClr val="tx1"/>
              </a:solidFill>
              <a:ln w="3175">
                <a:solidFill>
                  <a:sysClr val="windowText" lastClr="000000"/>
                </a:solidFill>
              </a:ln>
              <a:effectLst/>
            </c:spPr>
          </c:marker>
          <c:xVal>
            <c:numRef>
              <c:f>'40 mGy'!$B$4:$OP$4</c:f>
              <c:numCache>
                <c:formatCode>General</c:formatCode>
                <c:ptCount val="405"/>
                <c:pt idx="0">
                  <c:v>25</c:v>
                </c:pt>
                <c:pt idx="1">
                  <c:v>25.8</c:v>
                </c:pt>
                <c:pt idx="2">
                  <c:v>26.6</c:v>
                </c:pt>
                <c:pt idx="3">
                  <c:v>27.4</c:v>
                </c:pt>
                <c:pt idx="4">
                  <c:v>28.2</c:v>
                </c:pt>
                <c:pt idx="5">
                  <c:v>29</c:v>
                </c:pt>
                <c:pt idx="6">
                  <c:v>29.8</c:v>
                </c:pt>
                <c:pt idx="7">
                  <c:v>30.6</c:v>
                </c:pt>
                <c:pt idx="8">
                  <c:v>31.4</c:v>
                </c:pt>
                <c:pt idx="9">
                  <c:v>32.200000000000003</c:v>
                </c:pt>
                <c:pt idx="10">
                  <c:v>33</c:v>
                </c:pt>
                <c:pt idx="11">
                  <c:v>33.799999999999997</c:v>
                </c:pt>
                <c:pt idx="12">
                  <c:v>34.6</c:v>
                </c:pt>
                <c:pt idx="13">
                  <c:v>35.4</c:v>
                </c:pt>
                <c:pt idx="14">
                  <c:v>36.200000000000003</c:v>
                </c:pt>
                <c:pt idx="15">
                  <c:v>37</c:v>
                </c:pt>
                <c:pt idx="16">
                  <c:v>37.799999999999997</c:v>
                </c:pt>
                <c:pt idx="17">
                  <c:v>38.6</c:v>
                </c:pt>
                <c:pt idx="18">
                  <c:v>39.4</c:v>
                </c:pt>
                <c:pt idx="19">
                  <c:v>40.200000000000003</c:v>
                </c:pt>
                <c:pt idx="20">
                  <c:v>41</c:v>
                </c:pt>
                <c:pt idx="21">
                  <c:v>41.9</c:v>
                </c:pt>
                <c:pt idx="22">
                  <c:v>42.7</c:v>
                </c:pt>
                <c:pt idx="23">
                  <c:v>43.5</c:v>
                </c:pt>
                <c:pt idx="24">
                  <c:v>44.3</c:v>
                </c:pt>
                <c:pt idx="25">
                  <c:v>45.1</c:v>
                </c:pt>
                <c:pt idx="26">
                  <c:v>45.9</c:v>
                </c:pt>
                <c:pt idx="27">
                  <c:v>46.7</c:v>
                </c:pt>
                <c:pt idx="28">
                  <c:v>47.5</c:v>
                </c:pt>
                <c:pt idx="29">
                  <c:v>48.3</c:v>
                </c:pt>
                <c:pt idx="30">
                  <c:v>49.1</c:v>
                </c:pt>
                <c:pt idx="31">
                  <c:v>49.9</c:v>
                </c:pt>
                <c:pt idx="32">
                  <c:v>50.7</c:v>
                </c:pt>
                <c:pt idx="33">
                  <c:v>51.5</c:v>
                </c:pt>
                <c:pt idx="34">
                  <c:v>52.3</c:v>
                </c:pt>
                <c:pt idx="35">
                  <c:v>53.1</c:v>
                </c:pt>
                <c:pt idx="36">
                  <c:v>53.9</c:v>
                </c:pt>
                <c:pt idx="37">
                  <c:v>54.7</c:v>
                </c:pt>
                <c:pt idx="38">
                  <c:v>55.5</c:v>
                </c:pt>
                <c:pt idx="39">
                  <c:v>56.3</c:v>
                </c:pt>
                <c:pt idx="40">
                  <c:v>57.1</c:v>
                </c:pt>
                <c:pt idx="41">
                  <c:v>57.9</c:v>
                </c:pt>
                <c:pt idx="42">
                  <c:v>58.7</c:v>
                </c:pt>
                <c:pt idx="43">
                  <c:v>59.5</c:v>
                </c:pt>
                <c:pt idx="44">
                  <c:v>60.3</c:v>
                </c:pt>
                <c:pt idx="45">
                  <c:v>61.1</c:v>
                </c:pt>
                <c:pt idx="46">
                  <c:v>61.9</c:v>
                </c:pt>
                <c:pt idx="47">
                  <c:v>62.7</c:v>
                </c:pt>
                <c:pt idx="48">
                  <c:v>63.5</c:v>
                </c:pt>
                <c:pt idx="49">
                  <c:v>64.3</c:v>
                </c:pt>
                <c:pt idx="50">
                  <c:v>65.099999999999994</c:v>
                </c:pt>
                <c:pt idx="51">
                  <c:v>65.900000000000006</c:v>
                </c:pt>
                <c:pt idx="52">
                  <c:v>66.7</c:v>
                </c:pt>
                <c:pt idx="53">
                  <c:v>67.5</c:v>
                </c:pt>
                <c:pt idx="54">
                  <c:v>68.3</c:v>
                </c:pt>
                <c:pt idx="55">
                  <c:v>69.099999999999994</c:v>
                </c:pt>
                <c:pt idx="56">
                  <c:v>69.900000000000006</c:v>
                </c:pt>
                <c:pt idx="57">
                  <c:v>70.7</c:v>
                </c:pt>
                <c:pt idx="58">
                  <c:v>71.5</c:v>
                </c:pt>
                <c:pt idx="59">
                  <c:v>72.3</c:v>
                </c:pt>
                <c:pt idx="60">
                  <c:v>73.099999999999994</c:v>
                </c:pt>
                <c:pt idx="61">
                  <c:v>74</c:v>
                </c:pt>
                <c:pt idx="62">
                  <c:v>74.8</c:v>
                </c:pt>
                <c:pt idx="63">
                  <c:v>75.599999999999994</c:v>
                </c:pt>
                <c:pt idx="64">
                  <c:v>76.400000000000006</c:v>
                </c:pt>
                <c:pt idx="65">
                  <c:v>77.2</c:v>
                </c:pt>
                <c:pt idx="66">
                  <c:v>78</c:v>
                </c:pt>
                <c:pt idx="67">
                  <c:v>78.8</c:v>
                </c:pt>
                <c:pt idx="68">
                  <c:v>79.599999999999994</c:v>
                </c:pt>
                <c:pt idx="69">
                  <c:v>80.400000000000006</c:v>
                </c:pt>
                <c:pt idx="70">
                  <c:v>81.2</c:v>
                </c:pt>
                <c:pt idx="71">
                  <c:v>82</c:v>
                </c:pt>
                <c:pt idx="72">
                  <c:v>82.8</c:v>
                </c:pt>
                <c:pt idx="73">
                  <c:v>83.6</c:v>
                </c:pt>
                <c:pt idx="74">
                  <c:v>84.4</c:v>
                </c:pt>
                <c:pt idx="75">
                  <c:v>85.2</c:v>
                </c:pt>
                <c:pt idx="76">
                  <c:v>86</c:v>
                </c:pt>
                <c:pt idx="77">
                  <c:v>86.8</c:v>
                </c:pt>
                <c:pt idx="78">
                  <c:v>87.6</c:v>
                </c:pt>
                <c:pt idx="79">
                  <c:v>88.4</c:v>
                </c:pt>
                <c:pt idx="80">
                  <c:v>89.2</c:v>
                </c:pt>
                <c:pt idx="81">
                  <c:v>90</c:v>
                </c:pt>
                <c:pt idx="82">
                  <c:v>90.8</c:v>
                </c:pt>
                <c:pt idx="83">
                  <c:v>91.6</c:v>
                </c:pt>
                <c:pt idx="84">
                  <c:v>92.4</c:v>
                </c:pt>
                <c:pt idx="85">
                  <c:v>93.2</c:v>
                </c:pt>
                <c:pt idx="86">
                  <c:v>94</c:v>
                </c:pt>
                <c:pt idx="87">
                  <c:v>94.8</c:v>
                </c:pt>
                <c:pt idx="88">
                  <c:v>95.6</c:v>
                </c:pt>
                <c:pt idx="89">
                  <c:v>96.4</c:v>
                </c:pt>
                <c:pt idx="90">
                  <c:v>97.2</c:v>
                </c:pt>
                <c:pt idx="91">
                  <c:v>98</c:v>
                </c:pt>
                <c:pt idx="92">
                  <c:v>98.8</c:v>
                </c:pt>
                <c:pt idx="93">
                  <c:v>99.6</c:v>
                </c:pt>
                <c:pt idx="94">
                  <c:v>100.4</c:v>
                </c:pt>
                <c:pt idx="95">
                  <c:v>101.2</c:v>
                </c:pt>
                <c:pt idx="96">
                  <c:v>102</c:v>
                </c:pt>
                <c:pt idx="97">
                  <c:v>102.8</c:v>
                </c:pt>
                <c:pt idx="98">
                  <c:v>103.6</c:v>
                </c:pt>
                <c:pt idx="99">
                  <c:v>104.4</c:v>
                </c:pt>
                <c:pt idx="100">
                  <c:v>105.2</c:v>
                </c:pt>
                <c:pt idx="101">
                  <c:v>106</c:v>
                </c:pt>
                <c:pt idx="102">
                  <c:v>106.9</c:v>
                </c:pt>
                <c:pt idx="103">
                  <c:v>107.7</c:v>
                </c:pt>
                <c:pt idx="104">
                  <c:v>108.5</c:v>
                </c:pt>
                <c:pt idx="105">
                  <c:v>109.3</c:v>
                </c:pt>
                <c:pt idx="106">
                  <c:v>110.1</c:v>
                </c:pt>
                <c:pt idx="107">
                  <c:v>110.9</c:v>
                </c:pt>
                <c:pt idx="108">
                  <c:v>111.7</c:v>
                </c:pt>
                <c:pt idx="109">
                  <c:v>112.5</c:v>
                </c:pt>
                <c:pt idx="110">
                  <c:v>113.3</c:v>
                </c:pt>
                <c:pt idx="111">
                  <c:v>114.1</c:v>
                </c:pt>
                <c:pt idx="112">
                  <c:v>114.9</c:v>
                </c:pt>
                <c:pt idx="113">
                  <c:v>115.7</c:v>
                </c:pt>
                <c:pt idx="114">
                  <c:v>116.5</c:v>
                </c:pt>
                <c:pt idx="115">
                  <c:v>117.3</c:v>
                </c:pt>
                <c:pt idx="116">
                  <c:v>118.1</c:v>
                </c:pt>
                <c:pt idx="117">
                  <c:v>118.9</c:v>
                </c:pt>
                <c:pt idx="118">
                  <c:v>119.7</c:v>
                </c:pt>
                <c:pt idx="119">
                  <c:v>120.5</c:v>
                </c:pt>
                <c:pt idx="120">
                  <c:v>121.3</c:v>
                </c:pt>
                <c:pt idx="121">
                  <c:v>122.1</c:v>
                </c:pt>
                <c:pt idx="122">
                  <c:v>122.9</c:v>
                </c:pt>
                <c:pt idx="123">
                  <c:v>123.7</c:v>
                </c:pt>
                <c:pt idx="124">
                  <c:v>124.5</c:v>
                </c:pt>
                <c:pt idx="125">
                  <c:v>125.3</c:v>
                </c:pt>
                <c:pt idx="126">
                  <c:v>126.1</c:v>
                </c:pt>
                <c:pt idx="127">
                  <c:v>126.9</c:v>
                </c:pt>
                <c:pt idx="128">
                  <c:v>127.7</c:v>
                </c:pt>
                <c:pt idx="129">
                  <c:v>128.5</c:v>
                </c:pt>
                <c:pt idx="130">
                  <c:v>129.30000000000001</c:v>
                </c:pt>
                <c:pt idx="131">
                  <c:v>130.1</c:v>
                </c:pt>
                <c:pt idx="132">
                  <c:v>130.9</c:v>
                </c:pt>
                <c:pt idx="133">
                  <c:v>131.69999999999999</c:v>
                </c:pt>
                <c:pt idx="134">
                  <c:v>132.5</c:v>
                </c:pt>
                <c:pt idx="135">
                  <c:v>133.30000000000001</c:v>
                </c:pt>
                <c:pt idx="136">
                  <c:v>134.1</c:v>
                </c:pt>
                <c:pt idx="137">
                  <c:v>134.9</c:v>
                </c:pt>
                <c:pt idx="138">
                  <c:v>135.69999999999999</c:v>
                </c:pt>
                <c:pt idx="139">
                  <c:v>136.5</c:v>
                </c:pt>
                <c:pt idx="140">
                  <c:v>137.30000000000001</c:v>
                </c:pt>
                <c:pt idx="141">
                  <c:v>138.1</c:v>
                </c:pt>
                <c:pt idx="142">
                  <c:v>139</c:v>
                </c:pt>
                <c:pt idx="143">
                  <c:v>139.80000000000001</c:v>
                </c:pt>
                <c:pt idx="144">
                  <c:v>140.6</c:v>
                </c:pt>
                <c:pt idx="145">
                  <c:v>141.4</c:v>
                </c:pt>
                <c:pt idx="146">
                  <c:v>142.19999999999999</c:v>
                </c:pt>
                <c:pt idx="147">
                  <c:v>143</c:v>
                </c:pt>
                <c:pt idx="148">
                  <c:v>143.80000000000001</c:v>
                </c:pt>
                <c:pt idx="149">
                  <c:v>144.6</c:v>
                </c:pt>
                <c:pt idx="150">
                  <c:v>145.4</c:v>
                </c:pt>
                <c:pt idx="151">
                  <c:v>146.19999999999999</c:v>
                </c:pt>
                <c:pt idx="152">
                  <c:v>147</c:v>
                </c:pt>
                <c:pt idx="153">
                  <c:v>147.80000000000001</c:v>
                </c:pt>
                <c:pt idx="154">
                  <c:v>148.6</c:v>
                </c:pt>
                <c:pt idx="155">
                  <c:v>149.4</c:v>
                </c:pt>
                <c:pt idx="156">
                  <c:v>150.19999999999999</c:v>
                </c:pt>
                <c:pt idx="157">
                  <c:v>151</c:v>
                </c:pt>
                <c:pt idx="158">
                  <c:v>151.80000000000001</c:v>
                </c:pt>
                <c:pt idx="159">
                  <c:v>152.6</c:v>
                </c:pt>
                <c:pt idx="160">
                  <c:v>153.4</c:v>
                </c:pt>
                <c:pt idx="161">
                  <c:v>154.19999999999999</c:v>
                </c:pt>
                <c:pt idx="162">
                  <c:v>155</c:v>
                </c:pt>
                <c:pt idx="163">
                  <c:v>155.80000000000001</c:v>
                </c:pt>
                <c:pt idx="164">
                  <c:v>156.6</c:v>
                </c:pt>
                <c:pt idx="165">
                  <c:v>157.4</c:v>
                </c:pt>
                <c:pt idx="166">
                  <c:v>158.19999999999999</c:v>
                </c:pt>
                <c:pt idx="167">
                  <c:v>159</c:v>
                </c:pt>
                <c:pt idx="168">
                  <c:v>159.80000000000001</c:v>
                </c:pt>
                <c:pt idx="169">
                  <c:v>160.6</c:v>
                </c:pt>
                <c:pt idx="170">
                  <c:v>161.4</c:v>
                </c:pt>
                <c:pt idx="171">
                  <c:v>162.19999999999999</c:v>
                </c:pt>
                <c:pt idx="172">
                  <c:v>163</c:v>
                </c:pt>
                <c:pt idx="173">
                  <c:v>163.80000000000001</c:v>
                </c:pt>
                <c:pt idx="174">
                  <c:v>164.6</c:v>
                </c:pt>
                <c:pt idx="175">
                  <c:v>165.4</c:v>
                </c:pt>
                <c:pt idx="176">
                  <c:v>166.2</c:v>
                </c:pt>
                <c:pt idx="177">
                  <c:v>167</c:v>
                </c:pt>
                <c:pt idx="178">
                  <c:v>167.8</c:v>
                </c:pt>
                <c:pt idx="179">
                  <c:v>168.6</c:v>
                </c:pt>
                <c:pt idx="180">
                  <c:v>169.4</c:v>
                </c:pt>
                <c:pt idx="181">
                  <c:v>170.2</c:v>
                </c:pt>
                <c:pt idx="182">
                  <c:v>171</c:v>
                </c:pt>
                <c:pt idx="183">
                  <c:v>171.9</c:v>
                </c:pt>
                <c:pt idx="184">
                  <c:v>172.7</c:v>
                </c:pt>
                <c:pt idx="185">
                  <c:v>173.5</c:v>
                </c:pt>
                <c:pt idx="186">
                  <c:v>174.3</c:v>
                </c:pt>
                <c:pt idx="187">
                  <c:v>175.1</c:v>
                </c:pt>
                <c:pt idx="188">
                  <c:v>175.9</c:v>
                </c:pt>
                <c:pt idx="189">
                  <c:v>176.7</c:v>
                </c:pt>
                <c:pt idx="190">
                  <c:v>177.5</c:v>
                </c:pt>
                <c:pt idx="191">
                  <c:v>178.3</c:v>
                </c:pt>
                <c:pt idx="192">
                  <c:v>179.1</c:v>
                </c:pt>
                <c:pt idx="193">
                  <c:v>179.9</c:v>
                </c:pt>
                <c:pt idx="194">
                  <c:v>180.7</c:v>
                </c:pt>
                <c:pt idx="195">
                  <c:v>181.5</c:v>
                </c:pt>
                <c:pt idx="196">
                  <c:v>182.3</c:v>
                </c:pt>
                <c:pt idx="197">
                  <c:v>183.1</c:v>
                </c:pt>
                <c:pt idx="198">
                  <c:v>183.9</c:v>
                </c:pt>
                <c:pt idx="199">
                  <c:v>184.7</c:v>
                </c:pt>
                <c:pt idx="200">
                  <c:v>185.5</c:v>
                </c:pt>
                <c:pt idx="201">
                  <c:v>186.3</c:v>
                </c:pt>
                <c:pt idx="202">
                  <c:v>187.1</c:v>
                </c:pt>
                <c:pt idx="203">
                  <c:v>187.9</c:v>
                </c:pt>
                <c:pt idx="204">
                  <c:v>188.7</c:v>
                </c:pt>
                <c:pt idx="205">
                  <c:v>189.5</c:v>
                </c:pt>
                <c:pt idx="206">
                  <c:v>190.3</c:v>
                </c:pt>
                <c:pt idx="207">
                  <c:v>191.1</c:v>
                </c:pt>
                <c:pt idx="208">
                  <c:v>191.9</c:v>
                </c:pt>
                <c:pt idx="209">
                  <c:v>192.7</c:v>
                </c:pt>
                <c:pt idx="210">
                  <c:v>193.5</c:v>
                </c:pt>
                <c:pt idx="211">
                  <c:v>194.3</c:v>
                </c:pt>
                <c:pt idx="212">
                  <c:v>195.1</c:v>
                </c:pt>
                <c:pt idx="213">
                  <c:v>195.9</c:v>
                </c:pt>
                <c:pt idx="214">
                  <c:v>196.7</c:v>
                </c:pt>
                <c:pt idx="215">
                  <c:v>197.5</c:v>
                </c:pt>
                <c:pt idx="216">
                  <c:v>198.3</c:v>
                </c:pt>
                <c:pt idx="217">
                  <c:v>199.1</c:v>
                </c:pt>
                <c:pt idx="218">
                  <c:v>199.9</c:v>
                </c:pt>
                <c:pt idx="219">
                  <c:v>200.7</c:v>
                </c:pt>
                <c:pt idx="220">
                  <c:v>201.5</c:v>
                </c:pt>
                <c:pt idx="221">
                  <c:v>202.3</c:v>
                </c:pt>
                <c:pt idx="222">
                  <c:v>203.1</c:v>
                </c:pt>
                <c:pt idx="223">
                  <c:v>204</c:v>
                </c:pt>
                <c:pt idx="224">
                  <c:v>204.8</c:v>
                </c:pt>
                <c:pt idx="225">
                  <c:v>205.6</c:v>
                </c:pt>
                <c:pt idx="226">
                  <c:v>206.4</c:v>
                </c:pt>
                <c:pt idx="227">
                  <c:v>207.2</c:v>
                </c:pt>
                <c:pt idx="228">
                  <c:v>208</c:v>
                </c:pt>
                <c:pt idx="229">
                  <c:v>208.8</c:v>
                </c:pt>
                <c:pt idx="230">
                  <c:v>209.6</c:v>
                </c:pt>
                <c:pt idx="231">
                  <c:v>210.4</c:v>
                </c:pt>
                <c:pt idx="232">
                  <c:v>211.2</c:v>
                </c:pt>
                <c:pt idx="233">
                  <c:v>212</c:v>
                </c:pt>
                <c:pt idx="234">
                  <c:v>212.8</c:v>
                </c:pt>
                <c:pt idx="235">
                  <c:v>213.6</c:v>
                </c:pt>
                <c:pt idx="236">
                  <c:v>214.4</c:v>
                </c:pt>
                <c:pt idx="237">
                  <c:v>215.2</c:v>
                </c:pt>
                <c:pt idx="238">
                  <c:v>216</c:v>
                </c:pt>
                <c:pt idx="239">
                  <c:v>216.8</c:v>
                </c:pt>
                <c:pt idx="240">
                  <c:v>217.6</c:v>
                </c:pt>
                <c:pt idx="241">
                  <c:v>218.4</c:v>
                </c:pt>
                <c:pt idx="242">
                  <c:v>219.2</c:v>
                </c:pt>
                <c:pt idx="243">
                  <c:v>220</c:v>
                </c:pt>
                <c:pt idx="244">
                  <c:v>220.8</c:v>
                </c:pt>
                <c:pt idx="245">
                  <c:v>221.6</c:v>
                </c:pt>
                <c:pt idx="246">
                  <c:v>222.4</c:v>
                </c:pt>
                <c:pt idx="247">
                  <c:v>223.2</c:v>
                </c:pt>
                <c:pt idx="248">
                  <c:v>224</c:v>
                </c:pt>
                <c:pt idx="249">
                  <c:v>224.8</c:v>
                </c:pt>
                <c:pt idx="250">
                  <c:v>225.6</c:v>
                </c:pt>
                <c:pt idx="251">
                  <c:v>226.4</c:v>
                </c:pt>
                <c:pt idx="252">
                  <c:v>227.2</c:v>
                </c:pt>
                <c:pt idx="253">
                  <c:v>228</c:v>
                </c:pt>
                <c:pt idx="254">
                  <c:v>228.8</c:v>
                </c:pt>
                <c:pt idx="255">
                  <c:v>229.6</c:v>
                </c:pt>
                <c:pt idx="256">
                  <c:v>230.4</c:v>
                </c:pt>
                <c:pt idx="257">
                  <c:v>231.2</c:v>
                </c:pt>
                <c:pt idx="258">
                  <c:v>232</c:v>
                </c:pt>
                <c:pt idx="259">
                  <c:v>232.8</c:v>
                </c:pt>
                <c:pt idx="260">
                  <c:v>233.6</c:v>
                </c:pt>
                <c:pt idx="261">
                  <c:v>234.4</c:v>
                </c:pt>
                <c:pt idx="262">
                  <c:v>235.2</c:v>
                </c:pt>
                <c:pt idx="263">
                  <c:v>236</c:v>
                </c:pt>
                <c:pt idx="264">
                  <c:v>236.9</c:v>
                </c:pt>
                <c:pt idx="265">
                  <c:v>237.7</c:v>
                </c:pt>
                <c:pt idx="266">
                  <c:v>238.5</c:v>
                </c:pt>
                <c:pt idx="267">
                  <c:v>239.3</c:v>
                </c:pt>
                <c:pt idx="268">
                  <c:v>240.1</c:v>
                </c:pt>
                <c:pt idx="269">
                  <c:v>240.9</c:v>
                </c:pt>
                <c:pt idx="270">
                  <c:v>241.7</c:v>
                </c:pt>
                <c:pt idx="271">
                  <c:v>242.5</c:v>
                </c:pt>
                <c:pt idx="272">
                  <c:v>243.3</c:v>
                </c:pt>
                <c:pt idx="273">
                  <c:v>244.1</c:v>
                </c:pt>
                <c:pt idx="274">
                  <c:v>244.9</c:v>
                </c:pt>
                <c:pt idx="275">
                  <c:v>245.7</c:v>
                </c:pt>
                <c:pt idx="276">
                  <c:v>246.5</c:v>
                </c:pt>
                <c:pt idx="277">
                  <c:v>247.3</c:v>
                </c:pt>
                <c:pt idx="278">
                  <c:v>248.1</c:v>
                </c:pt>
                <c:pt idx="279">
                  <c:v>248.9</c:v>
                </c:pt>
                <c:pt idx="280">
                  <c:v>249.7</c:v>
                </c:pt>
                <c:pt idx="281">
                  <c:v>250.5</c:v>
                </c:pt>
                <c:pt idx="282">
                  <c:v>251.3</c:v>
                </c:pt>
                <c:pt idx="283">
                  <c:v>252.1</c:v>
                </c:pt>
                <c:pt idx="284">
                  <c:v>252.9</c:v>
                </c:pt>
                <c:pt idx="285">
                  <c:v>253.7</c:v>
                </c:pt>
                <c:pt idx="286">
                  <c:v>254.5</c:v>
                </c:pt>
                <c:pt idx="287">
                  <c:v>255.3</c:v>
                </c:pt>
                <c:pt idx="288">
                  <c:v>256.10000000000002</c:v>
                </c:pt>
                <c:pt idx="289">
                  <c:v>256.89999999999998</c:v>
                </c:pt>
                <c:pt idx="290">
                  <c:v>257.7</c:v>
                </c:pt>
                <c:pt idx="291">
                  <c:v>258.5</c:v>
                </c:pt>
                <c:pt idx="292">
                  <c:v>259.3</c:v>
                </c:pt>
                <c:pt idx="293">
                  <c:v>260.10000000000002</c:v>
                </c:pt>
                <c:pt idx="294">
                  <c:v>260.89999999999998</c:v>
                </c:pt>
                <c:pt idx="295">
                  <c:v>261.7</c:v>
                </c:pt>
                <c:pt idx="296">
                  <c:v>262.5</c:v>
                </c:pt>
                <c:pt idx="297">
                  <c:v>263.3</c:v>
                </c:pt>
                <c:pt idx="298">
                  <c:v>264.10000000000002</c:v>
                </c:pt>
                <c:pt idx="299">
                  <c:v>264.89999999999998</c:v>
                </c:pt>
                <c:pt idx="300">
                  <c:v>265.7</c:v>
                </c:pt>
                <c:pt idx="301">
                  <c:v>266.5</c:v>
                </c:pt>
                <c:pt idx="302">
                  <c:v>267.3</c:v>
                </c:pt>
                <c:pt idx="303">
                  <c:v>268.10000000000002</c:v>
                </c:pt>
                <c:pt idx="304">
                  <c:v>269</c:v>
                </c:pt>
                <c:pt idx="305">
                  <c:v>269.8</c:v>
                </c:pt>
                <c:pt idx="306">
                  <c:v>270.60000000000002</c:v>
                </c:pt>
                <c:pt idx="307">
                  <c:v>271.39999999999998</c:v>
                </c:pt>
                <c:pt idx="308">
                  <c:v>272.2</c:v>
                </c:pt>
                <c:pt idx="309">
                  <c:v>273</c:v>
                </c:pt>
                <c:pt idx="310">
                  <c:v>273.8</c:v>
                </c:pt>
                <c:pt idx="311">
                  <c:v>274.60000000000002</c:v>
                </c:pt>
                <c:pt idx="312">
                  <c:v>275.39999999999998</c:v>
                </c:pt>
                <c:pt idx="313">
                  <c:v>276.2</c:v>
                </c:pt>
                <c:pt idx="314">
                  <c:v>277</c:v>
                </c:pt>
                <c:pt idx="315">
                  <c:v>277.8</c:v>
                </c:pt>
                <c:pt idx="316">
                  <c:v>278.60000000000002</c:v>
                </c:pt>
                <c:pt idx="317">
                  <c:v>279.39999999999998</c:v>
                </c:pt>
                <c:pt idx="318">
                  <c:v>280.2</c:v>
                </c:pt>
                <c:pt idx="319">
                  <c:v>281</c:v>
                </c:pt>
                <c:pt idx="320">
                  <c:v>281.8</c:v>
                </c:pt>
                <c:pt idx="321">
                  <c:v>282.60000000000002</c:v>
                </c:pt>
                <c:pt idx="322">
                  <c:v>283.39999999999998</c:v>
                </c:pt>
                <c:pt idx="323">
                  <c:v>284.2</c:v>
                </c:pt>
                <c:pt idx="324">
                  <c:v>285</c:v>
                </c:pt>
                <c:pt idx="325">
                  <c:v>285.8</c:v>
                </c:pt>
                <c:pt idx="326">
                  <c:v>286.60000000000002</c:v>
                </c:pt>
                <c:pt idx="327">
                  <c:v>287.39999999999998</c:v>
                </c:pt>
                <c:pt idx="328">
                  <c:v>288.2</c:v>
                </c:pt>
                <c:pt idx="329">
                  <c:v>289</c:v>
                </c:pt>
                <c:pt idx="330">
                  <c:v>289.8</c:v>
                </c:pt>
                <c:pt idx="331">
                  <c:v>290.60000000000002</c:v>
                </c:pt>
                <c:pt idx="332">
                  <c:v>291.39999999999998</c:v>
                </c:pt>
                <c:pt idx="333">
                  <c:v>292.2</c:v>
                </c:pt>
                <c:pt idx="334">
                  <c:v>293</c:v>
                </c:pt>
                <c:pt idx="335">
                  <c:v>293.8</c:v>
                </c:pt>
                <c:pt idx="336">
                  <c:v>294.60000000000002</c:v>
                </c:pt>
                <c:pt idx="337">
                  <c:v>295.39999999999998</c:v>
                </c:pt>
                <c:pt idx="338">
                  <c:v>296.2</c:v>
                </c:pt>
                <c:pt idx="339">
                  <c:v>297</c:v>
                </c:pt>
                <c:pt idx="340">
                  <c:v>297.8</c:v>
                </c:pt>
                <c:pt idx="341">
                  <c:v>298.60000000000002</c:v>
                </c:pt>
                <c:pt idx="342">
                  <c:v>299.39999999999998</c:v>
                </c:pt>
                <c:pt idx="343">
                  <c:v>300.2</c:v>
                </c:pt>
                <c:pt idx="344">
                  <c:v>301</c:v>
                </c:pt>
                <c:pt idx="345">
                  <c:v>301.89999999999998</c:v>
                </c:pt>
                <c:pt idx="346">
                  <c:v>302.7</c:v>
                </c:pt>
                <c:pt idx="347">
                  <c:v>303.5</c:v>
                </c:pt>
                <c:pt idx="348">
                  <c:v>304.3</c:v>
                </c:pt>
                <c:pt idx="349">
                  <c:v>305.10000000000002</c:v>
                </c:pt>
                <c:pt idx="350">
                  <c:v>305.89999999999998</c:v>
                </c:pt>
                <c:pt idx="351">
                  <c:v>306.7</c:v>
                </c:pt>
                <c:pt idx="352">
                  <c:v>307.5</c:v>
                </c:pt>
                <c:pt idx="353">
                  <c:v>308.3</c:v>
                </c:pt>
                <c:pt idx="354">
                  <c:v>309.10000000000002</c:v>
                </c:pt>
                <c:pt idx="355">
                  <c:v>309.89999999999998</c:v>
                </c:pt>
                <c:pt idx="356">
                  <c:v>310.7</c:v>
                </c:pt>
                <c:pt idx="357">
                  <c:v>311.5</c:v>
                </c:pt>
                <c:pt idx="358">
                  <c:v>312.3</c:v>
                </c:pt>
                <c:pt idx="359">
                  <c:v>313.10000000000002</c:v>
                </c:pt>
                <c:pt idx="360">
                  <c:v>313.89999999999998</c:v>
                </c:pt>
                <c:pt idx="361">
                  <c:v>314.7</c:v>
                </c:pt>
                <c:pt idx="362">
                  <c:v>315.5</c:v>
                </c:pt>
                <c:pt idx="363">
                  <c:v>316.3</c:v>
                </c:pt>
                <c:pt idx="364">
                  <c:v>317.10000000000002</c:v>
                </c:pt>
                <c:pt idx="365">
                  <c:v>317.89999999999998</c:v>
                </c:pt>
                <c:pt idx="366">
                  <c:v>318.7</c:v>
                </c:pt>
                <c:pt idx="367">
                  <c:v>319.5</c:v>
                </c:pt>
                <c:pt idx="368">
                  <c:v>320.3</c:v>
                </c:pt>
                <c:pt idx="369">
                  <c:v>321.10000000000002</c:v>
                </c:pt>
                <c:pt idx="370">
                  <c:v>321.89999999999998</c:v>
                </c:pt>
                <c:pt idx="371">
                  <c:v>322.7</c:v>
                </c:pt>
                <c:pt idx="372">
                  <c:v>323.5</c:v>
                </c:pt>
                <c:pt idx="373">
                  <c:v>324.3</c:v>
                </c:pt>
                <c:pt idx="374">
                  <c:v>325.10000000000002</c:v>
                </c:pt>
                <c:pt idx="375">
                  <c:v>325.89999999999998</c:v>
                </c:pt>
                <c:pt idx="376">
                  <c:v>326.7</c:v>
                </c:pt>
                <c:pt idx="377">
                  <c:v>327.5</c:v>
                </c:pt>
                <c:pt idx="378">
                  <c:v>328.3</c:v>
                </c:pt>
                <c:pt idx="379">
                  <c:v>329.1</c:v>
                </c:pt>
                <c:pt idx="380">
                  <c:v>329.9</c:v>
                </c:pt>
                <c:pt idx="381">
                  <c:v>330.7</c:v>
                </c:pt>
                <c:pt idx="382">
                  <c:v>331.5</c:v>
                </c:pt>
                <c:pt idx="383">
                  <c:v>332.3</c:v>
                </c:pt>
                <c:pt idx="384">
                  <c:v>333.1</c:v>
                </c:pt>
                <c:pt idx="385">
                  <c:v>334</c:v>
                </c:pt>
                <c:pt idx="386">
                  <c:v>334.8</c:v>
                </c:pt>
                <c:pt idx="387">
                  <c:v>335.6</c:v>
                </c:pt>
                <c:pt idx="388">
                  <c:v>336.4</c:v>
                </c:pt>
                <c:pt idx="389">
                  <c:v>337.2</c:v>
                </c:pt>
                <c:pt idx="390">
                  <c:v>338</c:v>
                </c:pt>
                <c:pt idx="391">
                  <c:v>338.8</c:v>
                </c:pt>
                <c:pt idx="392">
                  <c:v>339.6</c:v>
                </c:pt>
                <c:pt idx="393">
                  <c:v>340.4</c:v>
                </c:pt>
                <c:pt idx="394">
                  <c:v>341.2</c:v>
                </c:pt>
                <c:pt idx="395">
                  <c:v>342</c:v>
                </c:pt>
                <c:pt idx="396">
                  <c:v>342.8</c:v>
                </c:pt>
                <c:pt idx="397">
                  <c:v>343.6</c:v>
                </c:pt>
                <c:pt idx="398">
                  <c:v>344.4</c:v>
                </c:pt>
                <c:pt idx="399">
                  <c:v>345.2</c:v>
                </c:pt>
                <c:pt idx="400">
                  <c:v>346</c:v>
                </c:pt>
                <c:pt idx="401">
                  <c:v>346.8</c:v>
                </c:pt>
                <c:pt idx="402">
                  <c:v>347.6</c:v>
                </c:pt>
                <c:pt idx="403">
                  <c:v>348.4</c:v>
                </c:pt>
                <c:pt idx="404">
                  <c:v>349.2</c:v>
                </c:pt>
              </c:numCache>
            </c:numRef>
          </c:xVal>
          <c:yVal>
            <c:numRef>
              <c:f>'40 mGy'!$B$5:$OP$5</c:f>
              <c:numCache>
                <c:formatCode>General</c:formatCode>
                <c:ptCount val="405"/>
                <c:pt idx="0">
                  <c:v>13</c:v>
                </c:pt>
                <c:pt idx="1">
                  <c:v>4</c:v>
                </c:pt>
                <c:pt idx="2">
                  <c:v>-1</c:v>
                </c:pt>
                <c:pt idx="3">
                  <c:v>12</c:v>
                </c:pt>
                <c:pt idx="4">
                  <c:v>0</c:v>
                </c:pt>
                <c:pt idx="5">
                  <c:v>-1</c:v>
                </c:pt>
                <c:pt idx="6">
                  <c:v>-15</c:v>
                </c:pt>
                <c:pt idx="7">
                  <c:v>-3</c:v>
                </c:pt>
                <c:pt idx="8">
                  <c:v>0</c:v>
                </c:pt>
                <c:pt idx="9">
                  <c:v>3</c:v>
                </c:pt>
                <c:pt idx="10">
                  <c:v>-3</c:v>
                </c:pt>
                <c:pt idx="11">
                  <c:v>-2</c:v>
                </c:pt>
                <c:pt idx="12">
                  <c:v>5</c:v>
                </c:pt>
                <c:pt idx="13">
                  <c:v>4</c:v>
                </c:pt>
                <c:pt idx="14">
                  <c:v>11</c:v>
                </c:pt>
                <c:pt idx="15">
                  <c:v>-2</c:v>
                </c:pt>
                <c:pt idx="16">
                  <c:v>-8</c:v>
                </c:pt>
                <c:pt idx="17">
                  <c:v>8</c:v>
                </c:pt>
                <c:pt idx="18">
                  <c:v>0</c:v>
                </c:pt>
                <c:pt idx="19">
                  <c:v>-1</c:v>
                </c:pt>
                <c:pt idx="20">
                  <c:v>-2</c:v>
                </c:pt>
                <c:pt idx="21">
                  <c:v>4</c:v>
                </c:pt>
                <c:pt idx="22">
                  <c:v>3</c:v>
                </c:pt>
                <c:pt idx="23">
                  <c:v>2</c:v>
                </c:pt>
                <c:pt idx="24">
                  <c:v>6</c:v>
                </c:pt>
                <c:pt idx="25">
                  <c:v>1</c:v>
                </c:pt>
                <c:pt idx="26">
                  <c:v>4</c:v>
                </c:pt>
                <c:pt idx="27">
                  <c:v>8</c:v>
                </c:pt>
                <c:pt idx="28">
                  <c:v>3</c:v>
                </c:pt>
                <c:pt idx="29">
                  <c:v>-10</c:v>
                </c:pt>
                <c:pt idx="30">
                  <c:v>7</c:v>
                </c:pt>
                <c:pt idx="31">
                  <c:v>4</c:v>
                </c:pt>
                <c:pt idx="32">
                  <c:v>19</c:v>
                </c:pt>
                <c:pt idx="33">
                  <c:v>-3</c:v>
                </c:pt>
                <c:pt idx="34">
                  <c:v>4</c:v>
                </c:pt>
                <c:pt idx="35">
                  <c:v>6</c:v>
                </c:pt>
                <c:pt idx="36">
                  <c:v>5</c:v>
                </c:pt>
                <c:pt idx="37">
                  <c:v>4</c:v>
                </c:pt>
                <c:pt idx="38">
                  <c:v>10</c:v>
                </c:pt>
                <c:pt idx="39">
                  <c:v>13</c:v>
                </c:pt>
                <c:pt idx="40">
                  <c:v>6</c:v>
                </c:pt>
                <c:pt idx="41">
                  <c:v>7</c:v>
                </c:pt>
                <c:pt idx="42">
                  <c:v>-1</c:v>
                </c:pt>
                <c:pt idx="43">
                  <c:v>19</c:v>
                </c:pt>
                <c:pt idx="44">
                  <c:v>-2</c:v>
                </c:pt>
                <c:pt idx="45">
                  <c:v>-9</c:v>
                </c:pt>
                <c:pt idx="46">
                  <c:v>10</c:v>
                </c:pt>
                <c:pt idx="47">
                  <c:v>-2</c:v>
                </c:pt>
                <c:pt idx="48">
                  <c:v>-2</c:v>
                </c:pt>
                <c:pt idx="49">
                  <c:v>-3</c:v>
                </c:pt>
                <c:pt idx="50">
                  <c:v>1</c:v>
                </c:pt>
                <c:pt idx="51">
                  <c:v>-5</c:v>
                </c:pt>
                <c:pt idx="52">
                  <c:v>-5</c:v>
                </c:pt>
                <c:pt idx="53">
                  <c:v>1</c:v>
                </c:pt>
                <c:pt idx="54">
                  <c:v>-1</c:v>
                </c:pt>
                <c:pt idx="55">
                  <c:v>2</c:v>
                </c:pt>
                <c:pt idx="56">
                  <c:v>6</c:v>
                </c:pt>
                <c:pt idx="57">
                  <c:v>-4</c:v>
                </c:pt>
                <c:pt idx="58">
                  <c:v>-1</c:v>
                </c:pt>
                <c:pt idx="59">
                  <c:v>-4</c:v>
                </c:pt>
                <c:pt idx="60">
                  <c:v>14</c:v>
                </c:pt>
                <c:pt idx="61">
                  <c:v>11</c:v>
                </c:pt>
                <c:pt idx="62">
                  <c:v>-5</c:v>
                </c:pt>
                <c:pt idx="63">
                  <c:v>-1</c:v>
                </c:pt>
                <c:pt idx="64">
                  <c:v>1</c:v>
                </c:pt>
                <c:pt idx="65">
                  <c:v>-9</c:v>
                </c:pt>
                <c:pt idx="66">
                  <c:v>5</c:v>
                </c:pt>
                <c:pt idx="67">
                  <c:v>17</c:v>
                </c:pt>
                <c:pt idx="68">
                  <c:v>0</c:v>
                </c:pt>
                <c:pt idx="69">
                  <c:v>5</c:v>
                </c:pt>
                <c:pt idx="70">
                  <c:v>4</c:v>
                </c:pt>
                <c:pt idx="71">
                  <c:v>19</c:v>
                </c:pt>
                <c:pt idx="72">
                  <c:v>10</c:v>
                </c:pt>
                <c:pt idx="73">
                  <c:v>-11</c:v>
                </c:pt>
                <c:pt idx="74">
                  <c:v>4</c:v>
                </c:pt>
                <c:pt idx="75">
                  <c:v>6</c:v>
                </c:pt>
                <c:pt idx="76">
                  <c:v>8</c:v>
                </c:pt>
                <c:pt idx="77">
                  <c:v>13</c:v>
                </c:pt>
                <c:pt idx="78">
                  <c:v>7</c:v>
                </c:pt>
                <c:pt idx="79">
                  <c:v>23</c:v>
                </c:pt>
                <c:pt idx="80">
                  <c:v>-2</c:v>
                </c:pt>
                <c:pt idx="81">
                  <c:v>6</c:v>
                </c:pt>
                <c:pt idx="82">
                  <c:v>-14</c:v>
                </c:pt>
                <c:pt idx="83">
                  <c:v>-1</c:v>
                </c:pt>
                <c:pt idx="84">
                  <c:v>-6</c:v>
                </c:pt>
                <c:pt idx="85">
                  <c:v>10</c:v>
                </c:pt>
                <c:pt idx="86">
                  <c:v>2</c:v>
                </c:pt>
                <c:pt idx="87">
                  <c:v>-4</c:v>
                </c:pt>
                <c:pt idx="88">
                  <c:v>-2</c:v>
                </c:pt>
                <c:pt idx="89">
                  <c:v>-2</c:v>
                </c:pt>
                <c:pt idx="90">
                  <c:v>-7</c:v>
                </c:pt>
                <c:pt idx="91">
                  <c:v>-1</c:v>
                </c:pt>
                <c:pt idx="92">
                  <c:v>-1</c:v>
                </c:pt>
                <c:pt idx="93">
                  <c:v>-8</c:v>
                </c:pt>
                <c:pt idx="94">
                  <c:v>-1</c:v>
                </c:pt>
                <c:pt idx="95">
                  <c:v>0</c:v>
                </c:pt>
                <c:pt idx="96">
                  <c:v>1</c:v>
                </c:pt>
                <c:pt idx="97">
                  <c:v>1</c:v>
                </c:pt>
                <c:pt idx="98">
                  <c:v>0</c:v>
                </c:pt>
                <c:pt idx="99">
                  <c:v>9</c:v>
                </c:pt>
                <c:pt idx="100">
                  <c:v>16</c:v>
                </c:pt>
                <c:pt idx="101">
                  <c:v>-19</c:v>
                </c:pt>
                <c:pt idx="102">
                  <c:v>11</c:v>
                </c:pt>
                <c:pt idx="103">
                  <c:v>10</c:v>
                </c:pt>
                <c:pt idx="104">
                  <c:v>19</c:v>
                </c:pt>
                <c:pt idx="105">
                  <c:v>3</c:v>
                </c:pt>
                <c:pt idx="106">
                  <c:v>1</c:v>
                </c:pt>
                <c:pt idx="107">
                  <c:v>12</c:v>
                </c:pt>
                <c:pt idx="108">
                  <c:v>15</c:v>
                </c:pt>
                <c:pt idx="109">
                  <c:v>-3</c:v>
                </c:pt>
                <c:pt idx="110">
                  <c:v>9</c:v>
                </c:pt>
                <c:pt idx="111">
                  <c:v>-3</c:v>
                </c:pt>
                <c:pt idx="112">
                  <c:v>-4</c:v>
                </c:pt>
                <c:pt idx="113">
                  <c:v>6</c:v>
                </c:pt>
                <c:pt idx="114">
                  <c:v>11</c:v>
                </c:pt>
                <c:pt idx="115">
                  <c:v>3</c:v>
                </c:pt>
                <c:pt idx="116">
                  <c:v>2</c:v>
                </c:pt>
                <c:pt idx="117">
                  <c:v>15</c:v>
                </c:pt>
                <c:pt idx="118">
                  <c:v>4</c:v>
                </c:pt>
                <c:pt idx="119">
                  <c:v>8</c:v>
                </c:pt>
                <c:pt idx="120">
                  <c:v>-7</c:v>
                </c:pt>
                <c:pt idx="121">
                  <c:v>7</c:v>
                </c:pt>
                <c:pt idx="122">
                  <c:v>14</c:v>
                </c:pt>
                <c:pt idx="123">
                  <c:v>4</c:v>
                </c:pt>
                <c:pt idx="124">
                  <c:v>6</c:v>
                </c:pt>
                <c:pt idx="125">
                  <c:v>4</c:v>
                </c:pt>
                <c:pt idx="126">
                  <c:v>5</c:v>
                </c:pt>
                <c:pt idx="127">
                  <c:v>5</c:v>
                </c:pt>
                <c:pt idx="128">
                  <c:v>10</c:v>
                </c:pt>
                <c:pt idx="129">
                  <c:v>5</c:v>
                </c:pt>
                <c:pt idx="130">
                  <c:v>-4</c:v>
                </c:pt>
                <c:pt idx="131">
                  <c:v>-1</c:v>
                </c:pt>
                <c:pt idx="132">
                  <c:v>14</c:v>
                </c:pt>
                <c:pt idx="133">
                  <c:v>16</c:v>
                </c:pt>
                <c:pt idx="134">
                  <c:v>20</c:v>
                </c:pt>
                <c:pt idx="135">
                  <c:v>10</c:v>
                </c:pt>
                <c:pt idx="136">
                  <c:v>5</c:v>
                </c:pt>
                <c:pt idx="137">
                  <c:v>9</c:v>
                </c:pt>
                <c:pt idx="138">
                  <c:v>22</c:v>
                </c:pt>
                <c:pt idx="139">
                  <c:v>36</c:v>
                </c:pt>
                <c:pt idx="140">
                  <c:v>7</c:v>
                </c:pt>
                <c:pt idx="141">
                  <c:v>23</c:v>
                </c:pt>
                <c:pt idx="142">
                  <c:v>25</c:v>
                </c:pt>
                <c:pt idx="143">
                  <c:v>15</c:v>
                </c:pt>
                <c:pt idx="144">
                  <c:v>31</c:v>
                </c:pt>
                <c:pt idx="145">
                  <c:v>14</c:v>
                </c:pt>
                <c:pt idx="146">
                  <c:v>27</c:v>
                </c:pt>
                <c:pt idx="147">
                  <c:v>11</c:v>
                </c:pt>
                <c:pt idx="148">
                  <c:v>33</c:v>
                </c:pt>
                <c:pt idx="149">
                  <c:v>28</c:v>
                </c:pt>
                <c:pt idx="150">
                  <c:v>30</c:v>
                </c:pt>
                <c:pt idx="151">
                  <c:v>24</c:v>
                </c:pt>
                <c:pt idx="152">
                  <c:v>38</c:v>
                </c:pt>
                <c:pt idx="153">
                  <c:v>45</c:v>
                </c:pt>
                <c:pt idx="154">
                  <c:v>27</c:v>
                </c:pt>
                <c:pt idx="155">
                  <c:v>22</c:v>
                </c:pt>
                <c:pt idx="156">
                  <c:v>39</c:v>
                </c:pt>
                <c:pt idx="157">
                  <c:v>19</c:v>
                </c:pt>
                <c:pt idx="158">
                  <c:v>50</c:v>
                </c:pt>
                <c:pt idx="159">
                  <c:v>40</c:v>
                </c:pt>
                <c:pt idx="160">
                  <c:v>43</c:v>
                </c:pt>
                <c:pt idx="161">
                  <c:v>41</c:v>
                </c:pt>
                <c:pt idx="162">
                  <c:v>39</c:v>
                </c:pt>
                <c:pt idx="163">
                  <c:v>37</c:v>
                </c:pt>
                <c:pt idx="164">
                  <c:v>40</c:v>
                </c:pt>
                <c:pt idx="165">
                  <c:v>54</c:v>
                </c:pt>
                <c:pt idx="166">
                  <c:v>59</c:v>
                </c:pt>
                <c:pt idx="167">
                  <c:v>43</c:v>
                </c:pt>
                <c:pt idx="168">
                  <c:v>43</c:v>
                </c:pt>
                <c:pt idx="169">
                  <c:v>69</c:v>
                </c:pt>
                <c:pt idx="170">
                  <c:v>69</c:v>
                </c:pt>
                <c:pt idx="171">
                  <c:v>69</c:v>
                </c:pt>
                <c:pt idx="172">
                  <c:v>60</c:v>
                </c:pt>
                <c:pt idx="173">
                  <c:v>63</c:v>
                </c:pt>
                <c:pt idx="174">
                  <c:v>68</c:v>
                </c:pt>
                <c:pt idx="175">
                  <c:v>75</c:v>
                </c:pt>
                <c:pt idx="176">
                  <c:v>57</c:v>
                </c:pt>
                <c:pt idx="177">
                  <c:v>85</c:v>
                </c:pt>
                <c:pt idx="178">
                  <c:v>71</c:v>
                </c:pt>
                <c:pt idx="179">
                  <c:v>52</c:v>
                </c:pt>
                <c:pt idx="180">
                  <c:v>81</c:v>
                </c:pt>
                <c:pt idx="181">
                  <c:v>88</c:v>
                </c:pt>
                <c:pt idx="182">
                  <c:v>100</c:v>
                </c:pt>
                <c:pt idx="183">
                  <c:v>80</c:v>
                </c:pt>
                <c:pt idx="184">
                  <c:v>99</c:v>
                </c:pt>
                <c:pt idx="185">
                  <c:v>68</c:v>
                </c:pt>
                <c:pt idx="186">
                  <c:v>71</c:v>
                </c:pt>
                <c:pt idx="187">
                  <c:v>104</c:v>
                </c:pt>
                <c:pt idx="188">
                  <c:v>73</c:v>
                </c:pt>
                <c:pt idx="189">
                  <c:v>108</c:v>
                </c:pt>
                <c:pt idx="190">
                  <c:v>86</c:v>
                </c:pt>
                <c:pt idx="191">
                  <c:v>82</c:v>
                </c:pt>
                <c:pt idx="192">
                  <c:v>94</c:v>
                </c:pt>
                <c:pt idx="193">
                  <c:v>87</c:v>
                </c:pt>
                <c:pt idx="194">
                  <c:v>91</c:v>
                </c:pt>
                <c:pt idx="195">
                  <c:v>92</c:v>
                </c:pt>
                <c:pt idx="196">
                  <c:v>98</c:v>
                </c:pt>
                <c:pt idx="197">
                  <c:v>116</c:v>
                </c:pt>
                <c:pt idx="198">
                  <c:v>111</c:v>
                </c:pt>
                <c:pt idx="199">
                  <c:v>98</c:v>
                </c:pt>
                <c:pt idx="200">
                  <c:v>104</c:v>
                </c:pt>
                <c:pt idx="201">
                  <c:v>98</c:v>
                </c:pt>
                <c:pt idx="202">
                  <c:v>95</c:v>
                </c:pt>
                <c:pt idx="203">
                  <c:v>83</c:v>
                </c:pt>
                <c:pt idx="204">
                  <c:v>108</c:v>
                </c:pt>
                <c:pt idx="205">
                  <c:v>104</c:v>
                </c:pt>
                <c:pt idx="206">
                  <c:v>111</c:v>
                </c:pt>
                <c:pt idx="207">
                  <c:v>113</c:v>
                </c:pt>
                <c:pt idx="208">
                  <c:v>112</c:v>
                </c:pt>
                <c:pt idx="209">
                  <c:v>92</c:v>
                </c:pt>
                <c:pt idx="210">
                  <c:v>95</c:v>
                </c:pt>
                <c:pt idx="211">
                  <c:v>120</c:v>
                </c:pt>
                <c:pt idx="212">
                  <c:v>97</c:v>
                </c:pt>
                <c:pt idx="213">
                  <c:v>141</c:v>
                </c:pt>
                <c:pt idx="214">
                  <c:v>100</c:v>
                </c:pt>
                <c:pt idx="215">
                  <c:v>96</c:v>
                </c:pt>
                <c:pt idx="216">
                  <c:v>92</c:v>
                </c:pt>
                <c:pt idx="217">
                  <c:v>110</c:v>
                </c:pt>
                <c:pt idx="218">
                  <c:v>99</c:v>
                </c:pt>
                <c:pt idx="219">
                  <c:v>97</c:v>
                </c:pt>
                <c:pt idx="220">
                  <c:v>95</c:v>
                </c:pt>
                <c:pt idx="221">
                  <c:v>109</c:v>
                </c:pt>
                <c:pt idx="222">
                  <c:v>99</c:v>
                </c:pt>
                <c:pt idx="223">
                  <c:v>106</c:v>
                </c:pt>
                <c:pt idx="224">
                  <c:v>84</c:v>
                </c:pt>
                <c:pt idx="225">
                  <c:v>86</c:v>
                </c:pt>
                <c:pt idx="226">
                  <c:v>125</c:v>
                </c:pt>
                <c:pt idx="227">
                  <c:v>88</c:v>
                </c:pt>
                <c:pt idx="228">
                  <c:v>83</c:v>
                </c:pt>
                <c:pt idx="229">
                  <c:v>93</c:v>
                </c:pt>
                <c:pt idx="230">
                  <c:v>79</c:v>
                </c:pt>
                <c:pt idx="231">
                  <c:v>88</c:v>
                </c:pt>
                <c:pt idx="232">
                  <c:v>105</c:v>
                </c:pt>
                <c:pt idx="233">
                  <c:v>80</c:v>
                </c:pt>
                <c:pt idx="234">
                  <c:v>114</c:v>
                </c:pt>
                <c:pt idx="235">
                  <c:v>91</c:v>
                </c:pt>
                <c:pt idx="236">
                  <c:v>69</c:v>
                </c:pt>
                <c:pt idx="237">
                  <c:v>70</c:v>
                </c:pt>
                <c:pt idx="238">
                  <c:v>76</c:v>
                </c:pt>
                <c:pt idx="239">
                  <c:v>81</c:v>
                </c:pt>
                <c:pt idx="240">
                  <c:v>68</c:v>
                </c:pt>
                <c:pt idx="241">
                  <c:v>70</c:v>
                </c:pt>
                <c:pt idx="242">
                  <c:v>85</c:v>
                </c:pt>
                <c:pt idx="243">
                  <c:v>88</c:v>
                </c:pt>
                <c:pt idx="244">
                  <c:v>71</c:v>
                </c:pt>
                <c:pt idx="245">
                  <c:v>84</c:v>
                </c:pt>
                <c:pt idx="246">
                  <c:v>71</c:v>
                </c:pt>
                <c:pt idx="247">
                  <c:v>79</c:v>
                </c:pt>
                <c:pt idx="248">
                  <c:v>57</c:v>
                </c:pt>
                <c:pt idx="249">
                  <c:v>73</c:v>
                </c:pt>
                <c:pt idx="250">
                  <c:v>75</c:v>
                </c:pt>
                <c:pt idx="251">
                  <c:v>77</c:v>
                </c:pt>
                <c:pt idx="252">
                  <c:v>54</c:v>
                </c:pt>
                <c:pt idx="253">
                  <c:v>49</c:v>
                </c:pt>
                <c:pt idx="254">
                  <c:v>72</c:v>
                </c:pt>
                <c:pt idx="255">
                  <c:v>41</c:v>
                </c:pt>
                <c:pt idx="256">
                  <c:v>64</c:v>
                </c:pt>
                <c:pt idx="257">
                  <c:v>91</c:v>
                </c:pt>
                <c:pt idx="258">
                  <c:v>53</c:v>
                </c:pt>
                <c:pt idx="259">
                  <c:v>79</c:v>
                </c:pt>
                <c:pt idx="260">
                  <c:v>37</c:v>
                </c:pt>
                <c:pt idx="261">
                  <c:v>87</c:v>
                </c:pt>
                <c:pt idx="262">
                  <c:v>63</c:v>
                </c:pt>
                <c:pt idx="263">
                  <c:v>55</c:v>
                </c:pt>
                <c:pt idx="264">
                  <c:v>82</c:v>
                </c:pt>
                <c:pt idx="265">
                  <c:v>73</c:v>
                </c:pt>
                <c:pt idx="266">
                  <c:v>62</c:v>
                </c:pt>
                <c:pt idx="267">
                  <c:v>84</c:v>
                </c:pt>
                <c:pt idx="268">
                  <c:v>80</c:v>
                </c:pt>
                <c:pt idx="269">
                  <c:v>82</c:v>
                </c:pt>
                <c:pt idx="270">
                  <c:v>49</c:v>
                </c:pt>
                <c:pt idx="271">
                  <c:v>77</c:v>
                </c:pt>
                <c:pt idx="272">
                  <c:v>65</c:v>
                </c:pt>
                <c:pt idx="273">
                  <c:v>78</c:v>
                </c:pt>
                <c:pt idx="274">
                  <c:v>63</c:v>
                </c:pt>
                <c:pt idx="275">
                  <c:v>61</c:v>
                </c:pt>
                <c:pt idx="276">
                  <c:v>35</c:v>
                </c:pt>
                <c:pt idx="277">
                  <c:v>73</c:v>
                </c:pt>
                <c:pt idx="278">
                  <c:v>47</c:v>
                </c:pt>
                <c:pt idx="279">
                  <c:v>66</c:v>
                </c:pt>
                <c:pt idx="280">
                  <c:v>28</c:v>
                </c:pt>
                <c:pt idx="281">
                  <c:v>64</c:v>
                </c:pt>
                <c:pt idx="282">
                  <c:v>60</c:v>
                </c:pt>
                <c:pt idx="283">
                  <c:v>47</c:v>
                </c:pt>
                <c:pt idx="284">
                  <c:v>56</c:v>
                </c:pt>
                <c:pt idx="285">
                  <c:v>99</c:v>
                </c:pt>
                <c:pt idx="286">
                  <c:v>37</c:v>
                </c:pt>
                <c:pt idx="287">
                  <c:v>92</c:v>
                </c:pt>
                <c:pt idx="288">
                  <c:v>123</c:v>
                </c:pt>
                <c:pt idx="289">
                  <c:v>90</c:v>
                </c:pt>
                <c:pt idx="290">
                  <c:v>88</c:v>
                </c:pt>
                <c:pt idx="291">
                  <c:v>130</c:v>
                </c:pt>
                <c:pt idx="292">
                  <c:v>64</c:v>
                </c:pt>
                <c:pt idx="293">
                  <c:v>69</c:v>
                </c:pt>
                <c:pt idx="294">
                  <c:v>108</c:v>
                </c:pt>
                <c:pt idx="295">
                  <c:v>101</c:v>
                </c:pt>
                <c:pt idx="296">
                  <c:v>91</c:v>
                </c:pt>
                <c:pt idx="297">
                  <c:v>134</c:v>
                </c:pt>
                <c:pt idx="298">
                  <c:v>77</c:v>
                </c:pt>
                <c:pt idx="299">
                  <c:v>59</c:v>
                </c:pt>
                <c:pt idx="300">
                  <c:v>145</c:v>
                </c:pt>
                <c:pt idx="301">
                  <c:v>70</c:v>
                </c:pt>
                <c:pt idx="302">
                  <c:v>61</c:v>
                </c:pt>
                <c:pt idx="303">
                  <c:v>54</c:v>
                </c:pt>
                <c:pt idx="304">
                  <c:v>98</c:v>
                </c:pt>
                <c:pt idx="305">
                  <c:v>126</c:v>
                </c:pt>
                <c:pt idx="306">
                  <c:v>40</c:v>
                </c:pt>
                <c:pt idx="307">
                  <c:v>100</c:v>
                </c:pt>
                <c:pt idx="308">
                  <c:v>103</c:v>
                </c:pt>
                <c:pt idx="309">
                  <c:v>154</c:v>
                </c:pt>
                <c:pt idx="310">
                  <c:v>232</c:v>
                </c:pt>
                <c:pt idx="311">
                  <c:v>40</c:v>
                </c:pt>
                <c:pt idx="312">
                  <c:v>56</c:v>
                </c:pt>
                <c:pt idx="313">
                  <c:v>119</c:v>
                </c:pt>
                <c:pt idx="314">
                  <c:v>141</c:v>
                </c:pt>
                <c:pt idx="315">
                  <c:v>106</c:v>
                </c:pt>
                <c:pt idx="316">
                  <c:v>85</c:v>
                </c:pt>
                <c:pt idx="317">
                  <c:v>142</c:v>
                </c:pt>
                <c:pt idx="318">
                  <c:v>205</c:v>
                </c:pt>
                <c:pt idx="319">
                  <c:v>181</c:v>
                </c:pt>
                <c:pt idx="320">
                  <c:v>255</c:v>
                </c:pt>
                <c:pt idx="321">
                  <c:v>202</c:v>
                </c:pt>
                <c:pt idx="322">
                  <c:v>100</c:v>
                </c:pt>
                <c:pt idx="323">
                  <c:v>149</c:v>
                </c:pt>
                <c:pt idx="324">
                  <c:v>124</c:v>
                </c:pt>
                <c:pt idx="325">
                  <c:v>65</c:v>
                </c:pt>
                <c:pt idx="326">
                  <c:v>105</c:v>
                </c:pt>
                <c:pt idx="327">
                  <c:v>171</c:v>
                </c:pt>
                <c:pt idx="328">
                  <c:v>148</c:v>
                </c:pt>
                <c:pt idx="329">
                  <c:v>205</c:v>
                </c:pt>
                <c:pt idx="330">
                  <c:v>244</c:v>
                </c:pt>
                <c:pt idx="331">
                  <c:v>227</c:v>
                </c:pt>
                <c:pt idx="332">
                  <c:v>25</c:v>
                </c:pt>
                <c:pt idx="333">
                  <c:v>110</c:v>
                </c:pt>
                <c:pt idx="334">
                  <c:v>138</c:v>
                </c:pt>
                <c:pt idx="335">
                  <c:v>134</c:v>
                </c:pt>
                <c:pt idx="336">
                  <c:v>181</c:v>
                </c:pt>
                <c:pt idx="337">
                  <c:v>264</c:v>
                </c:pt>
                <c:pt idx="338">
                  <c:v>251</c:v>
                </c:pt>
                <c:pt idx="339">
                  <c:v>82</c:v>
                </c:pt>
                <c:pt idx="340">
                  <c:v>285</c:v>
                </c:pt>
                <c:pt idx="341">
                  <c:v>190</c:v>
                </c:pt>
                <c:pt idx="342">
                  <c:v>132</c:v>
                </c:pt>
                <c:pt idx="343">
                  <c:v>336</c:v>
                </c:pt>
                <c:pt idx="344">
                  <c:v>44</c:v>
                </c:pt>
                <c:pt idx="345">
                  <c:v>253</c:v>
                </c:pt>
                <c:pt idx="346">
                  <c:v>-3</c:v>
                </c:pt>
                <c:pt idx="347">
                  <c:v>376</c:v>
                </c:pt>
                <c:pt idx="348">
                  <c:v>-48</c:v>
                </c:pt>
                <c:pt idx="349">
                  <c:v>-22</c:v>
                </c:pt>
                <c:pt idx="350">
                  <c:v>21</c:v>
                </c:pt>
                <c:pt idx="351">
                  <c:v>49</c:v>
                </c:pt>
                <c:pt idx="352">
                  <c:v>70</c:v>
                </c:pt>
                <c:pt idx="353">
                  <c:v>229</c:v>
                </c:pt>
                <c:pt idx="354">
                  <c:v>-24</c:v>
                </c:pt>
                <c:pt idx="355">
                  <c:v>113</c:v>
                </c:pt>
                <c:pt idx="356">
                  <c:v>9</c:v>
                </c:pt>
                <c:pt idx="357">
                  <c:v>-92</c:v>
                </c:pt>
                <c:pt idx="358">
                  <c:v>-23</c:v>
                </c:pt>
                <c:pt idx="359">
                  <c:v>232</c:v>
                </c:pt>
                <c:pt idx="360">
                  <c:v>40</c:v>
                </c:pt>
                <c:pt idx="361">
                  <c:v>-130</c:v>
                </c:pt>
                <c:pt idx="362">
                  <c:v>-40</c:v>
                </c:pt>
                <c:pt idx="363">
                  <c:v>-234</c:v>
                </c:pt>
                <c:pt idx="364">
                  <c:v>29</c:v>
                </c:pt>
                <c:pt idx="365">
                  <c:v>52</c:v>
                </c:pt>
                <c:pt idx="366">
                  <c:v>-207</c:v>
                </c:pt>
                <c:pt idx="367">
                  <c:v>-170</c:v>
                </c:pt>
                <c:pt idx="368">
                  <c:v>-355</c:v>
                </c:pt>
                <c:pt idx="369">
                  <c:v>-170</c:v>
                </c:pt>
                <c:pt idx="370">
                  <c:v>-286</c:v>
                </c:pt>
                <c:pt idx="371">
                  <c:v>-490</c:v>
                </c:pt>
                <c:pt idx="372">
                  <c:v>-25</c:v>
                </c:pt>
                <c:pt idx="373">
                  <c:v>-949</c:v>
                </c:pt>
                <c:pt idx="374">
                  <c:v>-42</c:v>
                </c:pt>
                <c:pt idx="375">
                  <c:v>53</c:v>
                </c:pt>
                <c:pt idx="376">
                  <c:v>-708</c:v>
                </c:pt>
                <c:pt idx="377">
                  <c:v>-272</c:v>
                </c:pt>
                <c:pt idx="378">
                  <c:v>-364</c:v>
                </c:pt>
                <c:pt idx="379">
                  <c:v>-588</c:v>
                </c:pt>
                <c:pt idx="380">
                  <c:v>-305</c:v>
                </c:pt>
                <c:pt idx="381">
                  <c:v>-597</c:v>
                </c:pt>
                <c:pt idx="382">
                  <c:v>-541</c:v>
                </c:pt>
                <c:pt idx="383">
                  <c:v>-234</c:v>
                </c:pt>
                <c:pt idx="384">
                  <c:v>-397</c:v>
                </c:pt>
                <c:pt idx="385">
                  <c:v>-308</c:v>
                </c:pt>
                <c:pt idx="386">
                  <c:v>-1206</c:v>
                </c:pt>
                <c:pt idx="387">
                  <c:v>-648</c:v>
                </c:pt>
                <c:pt idx="388">
                  <c:v>-230</c:v>
                </c:pt>
                <c:pt idx="389">
                  <c:v>-523</c:v>
                </c:pt>
                <c:pt idx="390">
                  <c:v>-1053</c:v>
                </c:pt>
                <c:pt idx="391">
                  <c:v>-469</c:v>
                </c:pt>
                <c:pt idx="392">
                  <c:v>-457</c:v>
                </c:pt>
                <c:pt idx="393">
                  <c:v>-1158</c:v>
                </c:pt>
                <c:pt idx="394">
                  <c:v>-678</c:v>
                </c:pt>
                <c:pt idx="395">
                  <c:v>-978</c:v>
                </c:pt>
                <c:pt idx="396">
                  <c:v>-648</c:v>
                </c:pt>
                <c:pt idx="397">
                  <c:v>-1012</c:v>
                </c:pt>
                <c:pt idx="398">
                  <c:v>-520</c:v>
                </c:pt>
                <c:pt idx="399">
                  <c:v>-1464</c:v>
                </c:pt>
                <c:pt idx="400">
                  <c:v>-1624</c:v>
                </c:pt>
                <c:pt idx="401">
                  <c:v>-1017</c:v>
                </c:pt>
                <c:pt idx="402">
                  <c:v>-774</c:v>
                </c:pt>
                <c:pt idx="403">
                  <c:v>-910</c:v>
                </c:pt>
                <c:pt idx="404">
                  <c:v>-787</c:v>
                </c:pt>
              </c:numCache>
            </c:numRef>
          </c:yVal>
          <c:smooth val="0"/>
          <c:extLst>
            <c:ext xmlns:c16="http://schemas.microsoft.com/office/drawing/2014/chart" uri="{C3380CC4-5D6E-409C-BE32-E72D297353CC}">
              <c16:uniqueId val="{00000000-0260-49DC-BCCB-75FF617E76AD}"/>
            </c:ext>
          </c:extLst>
        </c:ser>
        <c:dLbls>
          <c:showLegendKey val="0"/>
          <c:showVal val="0"/>
          <c:showCatName val="0"/>
          <c:showSerName val="0"/>
          <c:showPercent val="0"/>
          <c:showBubbleSize val="0"/>
        </c:dLbls>
        <c:axId val="524633544"/>
        <c:axId val="524639448"/>
      </c:scatterChart>
      <c:valAx>
        <c:axId val="52463354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GB" sz="1200" dirty="0">
                    <a:solidFill>
                      <a:schemeClr val="tx1"/>
                    </a:solidFill>
                  </a:rPr>
                  <a:t>T (°C)</a:t>
                </a:r>
              </a:p>
            </c:rich>
          </c:tx>
          <c:layout>
            <c:manualLayout>
              <c:xMode val="edge"/>
              <c:yMode val="edge"/>
              <c:x val="0.47871442268978365"/>
              <c:y val="0.92190559747842427"/>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4639448"/>
        <c:crosses val="autoZero"/>
        <c:crossBetween val="midCat"/>
      </c:valAx>
      <c:valAx>
        <c:axId val="524639448"/>
        <c:scaling>
          <c:orientation val="minMax"/>
          <c:max val="400"/>
          <c:min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GB" sz="1200" dirty="0">
                    <a:solidFill>
                      <a:schemeClr val="tx1"/>
                    </a:solidFill>
                  </a:rPr>
                  <a:t>TL (counts)</a:t>
                </a:r>
              </a:p>
            </c:rich>
          </c:tx>
          <c:layout>
            <c:manualLayout>
              <c:xMode val="edge"/>
              <c:yMode val="edge"/>
              <c:x val="1.6462559827080437E-2"/>
              <c:y val="0.3130634394173397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4633544"/>
        <c:crosses val="autoZero"/>
        <c:crossBetween val="midCat"/>
      </c:valAx>
      <c:spPr>
        <a:noFill/>
        <a:ln w="6350">
          <a:solidFill>
            <a:schemeClr val="bg1">
              <a:lumMod val="75000"/>
            </a:schemeClr>
          </a:solidFill>
        </a:ln>
        <a:effectLst/>
      </c:spPr>
    </c:plotArea>
    <c:plotVisOnly val="1"/>
    <c:dispBlanksAs val="gap"/>
    <c:showDLblsOverMax val="0"/>
  </c:chart>
  <c:spPr>
    <a:solidFill>
      <a:schemeClr val="bg1"/>
    </a:solidFill>
    <a:ln w="9525" cap="flat" cmpd="sng" algn="ctr">
      <a:solidFill>
        <a:schemeClr val="tx1"/>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200" dirty="0">
                <a:solidFill>
                  <a:schemeClr val="tx1"/>
                </a:solidFill>
              </a:rPr>
              <a:t>DRT</a:t>
            </a:r>
            <a:r>
              <a:rPr lang="en-US" sz="1200" baseline="0" dirty="0">
                <a:solidFill>
                  <a:schemeClr val="tx1"/>
                </a:solidFill>
              </a:rPr>
              <a:t> of</a:t>
            </a:r>
            <a:r>
              <a:rPr lang="en-US" sz="1200" dirty="0">
                <a:solidFill>
                  <a:schemeClr val="tx1"/>
                </a:solidFill>
              </a:rPr>
              <a:t> 40 </a:t>
            </a:r>
            <a:r>
              <a:rPr lang="en-US" sz="1200" dirty="0" err="1">
                <a:solidFill>
                  <a:schemeClr val="tx1"/>
                </a:solidFill>
              </a:rPr>
              <a:t>mGy</a:t>
            </a:r>
            <a:endParaRPr lang="en-US" sz="1200" dirty="0">
              <a:solidFill>
                <a:schemeClr val="tx1"/>
              </a:solidFill>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25400" cap="rnd">
              <a:noFill/>
              <a:round/>
            </a:ln>
            <a:effectLst/>
          </c:spPr>
          <c:marker>
            <c:symbol val="circle"/>
            <c:size val="2"/>
            <c:spPr>
              <a:solidFill>
                <a:schemeClr val="accent1"/>
              </a:solidFill>
              <a:ln w="9525">
                <a:solidFill>
                  <a:schemeClr val="accent1"/>
                </a:solidFill>
              </a:ln>
              <a:effectLst/>
            </c:spPr>
          </c:marker>
          <c:trendline>
            <c:spPr>
              <a:ln w="9525" cap="rnd">
                <a:solidFill>
                  <a:schemeClr val="accent2"/>
                </a:solidFill>
                <a:prstDash val="sysDot"/>
              </a:ln>
              <a:effectLst/>
            </c:spPr>
            <c:trendlineType val="linear"/>
            <c:dispRSqr val="1"/>
            <c:dispEq val="1"/>
            <c:trendlineLbl>
              <c:layout>
                <c:manualLayout>
                  <c:x val="-0.28304312514441227"/>
                  <c:y val="-1.5764131418866741E-2"/>
                </c:manualLayout>
              </c:layout>
              <c:tx>
                <c:rich>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sz="800" baseline="0"/>
                      <a:t>y = 1035,5x + 274,09</a:t>
                    </a:r>
                    <a:br>
                      <a:rPr lang="en-US" sz="800" baseline="0"/>
                    </a:br>
                    <a:r>
                      <a:rPr lang="en-US" sz="800" baseline="0"/>
                      <a:t>R² = 0,9975</a:t>
                    </a:r>
                    <a:endParaRPr lang="en-US" sz="800"/>
                  </a:p>
                </c:rich>
              </c:tx>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rendlineLbl>
          </c:trendline>
          <c:errBars>
            <c:errDir val="y"/>
            <c:errBarType val="both"/>
            <c:errValType val="cust"/>
            <c:noEndCap val="0"/>
            <c:plus>
              <c:numRef>
                <c:f>'40 mGy'!$I$148:$I$160</c:f>
                <c:numCache>
                  <c:formatCode>General</c:formatCode>
                  <c:ptCount val="13"/>
                  <c:pt idx="0">
                    <c:v>74.367888455541149</c:v>
                  </c:pt>
                  <c:pt idx="1">
                    <c:v>93.217931930159281</c:v>
                  </c:pt>
                  <c:pt idx="2">
                    <c:v>120.75836547972902</c:v>
                  </c:pt>
                  <c:pt idx="3">
                    <c:v>63.659899727660658</c:v>
                  </c:pt>
                </c:numCache>
              </c:numRef>
            </c:plus>
            <c:minus>
              <c:numRef>
                <c:f>'40 mGy'!$I$148:$I$160</c:f>
                <c:numCache>
                  <c:formatCode>General</c:formatCode>
                  <c:ptCount val="13"/>
                  <c:pt idx="0">
                    <c:v>74.367888455541149</c:v>
                  </c:pt>
                  <c:pt idx="1">
                    <c:v>93.217931930159281</c:v>
                  </c:pt>
                  <c:pt idx="2">
                    <c:v>120.75836547972902</c:v>
                  </c:pt>
                  <c:pt idx="3">
                    <c:v>63.659899727660658</c:v>
                  </c:pt>
                </c:numCache>
              </c:numRef>
            </c:minus>
            <c:spPr>
              <a:noFill/>
              <a:ln w="9525" cap="flat" cmpd="sng" algn="ctr">
                <a:solidFill>
                  <a:schemeClr val="tx1">
                    <a:lumMod val="65000"/>
                    <a:lumOff val="35000"/>
                  </a:schemeClr>
                </a:solidFill>
                <a:round/>
              </a:ln>
              <a:effectLst/>
            </c:spPr>
          </c:errBars>
          <c:xVal>
            <c:numRef>
              <c:f>'40 mGy'!$G$148:$G$160</c:f>
              <c:numCache>
                <c:formatCode>General</c:formatCode>
                <c:ptCount val="13"/>
                <c:pt idx="0">
                  <c:v>1</c:v>
                </c:pt>
                <c:pt idx="1">
                  <c:v>4</c:v>
                </c:pt>
                <c:pt idx="2">
                  <c:v>10</c:v>
                </c:pt>
                <c:pt idx="3">
                  <c:v>0</c:v>
                </c:pt>
              </c:numCache>
            </c:numRef>
          </c:xVal>
          <c:yVal>
            <c:numRef>
              <c:f>'40 mGy'!$H$148:$H$160</c:f>
              <c:numCache>
                <c:formatCode>General</c:formatCode>
                <c:ptCount val="13"/>
                <c:pt idx="0">
                  <c:v>1474</c:v>
                </c:pt>
                <c:pt idx="1">
                  <c:v>4633</c:v>
                </c:pt>
                <c:pt idx="2">
                  <c:v>10526</c:v>
                </c:pt>
                <c:pt idx="3">
                  <c:v>-4</c:v>
                </c:pt>
              </c:numCache>
            </c:numRef>
          </c:yVal>
          <c:smooth val="0"/>
          <c:extLst>
            <c:ext xmlns:c16="http://schemas.microsoft.com/office/drawing/2014/chart" uri="{C3380CC4-5D6E-409C-BE32-E72D297353CC}">
              <c16:uniqueId val="{00000000-2EF5-4C19-91BD-B4E218B7EF0A}"/>
            </c:ext>
          </c:extLst>
        </c:ser>
        <c:ser>
          <c:idx val="2"/>
          <c:order val="1"/>
          <c:spPr>
            <a:ln w="6350" cap="rnd">
              <a:solidFill>
                <a:schemeClr val="accent3"/>
              </a:solidFill>
              <a:prstDash val="dash"/>
              <a:round/>
            </a:ln>
            <a:effectLst/>
          </c:spPr>
          <c:marker>
            <c:symbol val="circle"/>
            <c:size val="2"/>
            <c:spPr>
              <a:solidFill>
                <a:schemeClr val="accent3"/>
              </a:solidFill>
              <a:ln w="9525">
                <a:solidFill>
                  <a:schemeClr val="accent3"/>
                </a:solidFill>
              </a:ln>
              <a:effectLst/>
            </c:spPr>
          </c:marker>
          <c:xVal>
            <c:numRef>
              <c:f>'40 mGy'!$J$154:$J$156</c:f>
              <c:numCache>
                <c:formatCode>0.00</c:formatCode>
                <c:ptCount val="3"/>
                <c:pt idx="0" formatCode="General">
                  <c:v>0</c:v>
                </c:pt>
                <c:pt idx="1">
                  <c:v>2.7163386720245888</c:v>
                </c:pt>
                <c:pt idx="2">
                  <c:v>2.7163386720245888</c:v>
                </c:pt>
              </c:numCache>
            </c:numRef>
          </c:xVal>
          <c:yVal>
            <c:numRef>
              <c:f>'40 mGy'!$K$154:$K$156</c:f>
              <c:numCache>
                <c:formatCode>0.000</c:formatCode>
                <c:ptCount val="3"/>
                <c:pt idx="0">
                  <c:v>3062</c:v>
                </c:pt>
                <c:pt idx="1">
                  <c:v>3062</c:v>
                </c:pt>
                <c:pt idx="2" formatCode="General">
                  <c:v>0</c:v>
                </c:pt>
              </c:numCache>
            </c:numRef>
          </c:yVal>
          <c:smooth val="0"/>
          <c:extLst>
            <c:ext xmlns:c16="http://schemas.microsoft.com/office/drawing/2014/chart" uri="{C3380CC4-5D6E-409C-BE32-E72D297353CC}">
              <c16:uniqueId val="{00000001-2EF5-4C19-91BD-B4E218B7EF0A}"/>
            </c:ext>
          </c:extLst>
        </c:ser>
        <c:dLbls>
          <c:showLegendKey val="0"/>
          <c:showVal val="0"/>
          <c:showCatName val="0"/>
          <c:showSerName val="0"/>
          <c:showPercent val="0"/>
          <c:showBubbleSize val="0"/>
        </c:dLbls>
        <c:axId val="514921384"/>
        <c:axId val="514922696"/>
      </c:scatterChart>
      <c:valAx>
        <c:axId val="514921384"/>
        <c:scaling>
          <c:orientation val="minMax"/>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200" dirty="0">
                    <a:solidFill>
                      <a:schemeClr val="tx1"/>
                    </a:solidFill>
                  </a:rPr>
                  <a:t>Dose</a:t>
                </a:r>
                <a:r>
                  <a:rPr lang="en-GB" sz="1200" baseline="0" dirty="0">
                    <a:solidFill>
                      <a:schemeClr val="tx1"/>
                    </a:solidFill>
                  </a:rPr>
                  <a:t> (s)</a:t>
                </a:r>
                <a:endParaRPr lang="en-GB" sz="1200" dirty="0">
                  <a:solidFill>
                    <a:schemeClr val="tx1"/>
                  </a:solidFill>
                </a:endParaRP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4922696"/>
        <c:crosses val="autoZero"/>
        <c:crossBetween val="midCat"/>
      </c:valAx>
      <c:valAx>
        <c:axId val="5149226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200" dirty="0">
                    <a:solidFill>
                      <a:schemeClr val="tx1"/>
                    </a:solidFill>
                  </a:rPr>
                  <a:t>TL (</a:t>
                </a:r>
                <a:r>
                  <a:rPr lang="en-GB" sz="1200" dirty="0" err="1">
                    <a:solidFill>
                      <a:schemeClr val="tx1"/>
                    </a:solidFill>
                  </a:rPr>
                  <a:t>a.u</a:t>
                </a:r>
                <a:r>
                  <a:rPr lang="en-GB" sz="1200" dirty="0">
                    <a:solidFill>
                      <a:schemeClr val="tx1"/>
                    </a:solidFill>
                  </a:rPr>
                  <a:t>.)</a:t>
                </a:r>
              </a:p>
            </c:rich>
          </c:tx>
          <c:layout>
            <c:manualLayout>
              <c:xMode val="edge"/>
              <c:yMode val="edge"/>
              <c:x val="2.2222222222222223E-2"/>
              <c:y val="0.3753393846602508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4921384"/>
        <c:crosses val="autoZero"/>
        <c:crossBetween val="midCat"/>
      </c:valAx>
      <c:spPr>
        <a:noFill/>
        <a:ln>
          <a:noFill/>
        </a:ln>
        <a:effectLst/>
      </c:spPr>
    </c:plotArea>
    <c:plotVisOnly val="1"/>
    <c:dispBlanksAs val="gap"/>
    <c:showDLblsOverMax val="0"/>
  </c:chart>
  <c:spPr>
    <a:solidFill>
      <a:schemeClr val="bg1"/>
    </a:solidFill>
    <a:ln w="9525" cap="flat" cmpd="sng" algn="ctr">
      <a:solidFill>
        <a:srgbClr val="000000"/>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jpeg"/><Relationship Id="rId18" Type="http://schemas.openxmlformats.org/officeDocument/2006/relationships/image" Target="../media/image12.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1.png"/><Relationship Id="rId2" Type="http://schemas.openxmlformats.org/officeDocument/2006/relationships/hyperlink" Target="https://concert-h2020.eu/" TargetMode="External"/><Relationship Id="rId16" Type="http://schemas.openxmlformats.org/officeDocument/2006/relationships/chart" Target="../charts/chart2.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chart" Target="../charts/chart1.xml"/><Relationship Id="rId10" Type="http://schemas.openxmlformats.org/officeDocument/2006/relationships/image" Target="../media/image6.png"/><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US" sz="5000" b="1" dirty="0">
                <a:solidFill>
                  <a:srgbClr val="4AA0B1"/>
                </a:solidFill>
                <a:cs typeface="Segoe UI" pitchFamily="34" charset="0"/>
              </a:rPr>
              <a:t>External dosimetry using personal </a:t>
            </a:r>
            <a:r>
              <a:rPr lang="en-US" sz="5000" b="1" dirty="0" smtClean="0">
                <a:solidFill>
                  <a:srgbClr val="4AA0B1"/>
                </a:solidFill>
                <a:cs typeface="Segoe UI" pitchFamily="34" charset="0"/>
              </a:rPr>
              <a:t>items</a:t>
            </a:r>
          </a:p>
          <a:p>
            <a:pPr fontAlgn="auto">
              <a:lnSpc>
                <a:spcPct val="90000"/>
              </a:lnSpc>
              <a:spcAft>
                <a:spcPts val="0"/>
              </a:spcAft>
            </a:pPr>
            <a:r>
              <a:rPr lang="en-AU" sz="2500" b="1" i="1" dirty="0" err="1" smtClean="0">
                <a:solidFill>
                  <a:srgbClr val="4AA0B1"/>
                </a:solidFill>
                <a:cs typeface="Segoe UI" pitchFamily="34" charset="0"/>
              </a:rPr>
              <a:t>Alessia</a:t>
            </a:r>
            <a:r>
              <a:rPr lang="en-AU" sz="2500" b="1" i="1" dirty="0" smtClean="0">
                <a:solidFill>
                  <a:srgbClr val="4AA0B1"/>
                </a:solidFill>
                <a:cs typeface="Segoe UI" pitchFamily="34" charset="0"/>
              </a:rPr>
              <a:t> </a:t>
            </a:r>
            <a:r>
              <a:rPr lang="en-AU" sz="2500" b="1" i="1" dirty="0" err="1" smtClean="0">
                <a:solidFill>
                  <a:srgbClr val="4AA0B1"/>
                </a:solidFill>
                <a:cs typeface="Segoe UI" pitchFamily="34" charset="0"/>
              </a:rPr>
              <a:t>Mafodda</a:t>
            </a:r>
            <a:r>
              <a:rPr lang="en-AU" sz="2500" b="1" i="1" dirty="0" smtClean="0">
                <a:solidFill>
                  <a:srgbClr val="4AA0B1"/>
                </a:solidFill>
                <a:cs typeface="Segoe UI" pitchFamily="34" charset="0"/>
              </a:rPr>
              <a:t>, Clemens </a:t>
            </a:r>
            <a:r>
              <a:rPr lang="en-AU" sz="2500" b="1" i="1" dirty="0" err="1" smtClean="0">
                <a:solidFill>
                  <a:srgbClr val="4AA0B1"/>
                </a:solidFill>
                <a:cs typeface="Segoe UI" pitchFamily="34" charset="0"/>
              </a:rPr>
              <a:t>Woda</a:t>
            </a:r>
            <a:r>
              <a:rPr lang="en-AU" sz="2500" b="1" i="1" dirty="0" smtClean="0">
                <a:solidFill>
                  <a:srgbClr val="4AA0B1"/>
                </a:solidFill>
                <a:cs typeface="Segoe UI" pitchFamily="34" charset="0"/>
              </a:rPr>
              <a:t>, Jon Eakins</a:t>
            </a:r>
          </a:p>
          <a:p>
            <a:pPr fontAlgn="auto">
              <a:lnSpc>
                <a:spcPct val="90000"/>
              </a:lnSpc>
              <a:spcBef>
                <a:spcPts val="0"/>
              </a:spcBef>
              <a:spcAft>
                <a:spcPts val="0"/>
              </a:spcAft>
            </a:pPr>
            <a:r>
              <a:rPr lang="en-AU" sz="2500" i="1" dirty="0">
                <a:solidFill>
                  <a:srgbClr val="4AA0B1"/>
                </a:solidFill>
                <a:cs typeface="Segoe UI" pitchFamily="34" charset="0"/>
              </a:rPr>
              <a:t>Institute of Radiation Medicine, Helmholtz </a:t>
            </a:r>
            <a:r>
              <a:rPr lang="en-AU" sz="2500" i="1" dirty="0" err="1">
                <a:solidFill>
                  <a:srgbClr val="4AA0B1"/>
                </a:solidFill>
                <a:cs typeface="Segoe UI" pitchFamily="34" charset="0"/>
              </a:rPr>
              <a:t>Zentrum</a:t>
            </a:r>
            <a:r>
              <a:rPr lang="en-AU" sz="2500" i="1" dirty="0">
                <a:solidFill>
                  <a:srgbClr val="4AA0B1"/>
                </a:solidFill>
                <a:cs typeface="Segoe UI" pitchFamily="34" charset="0"/>
              </a:rPr>
              <a:t> </a:t>
            </a:r>
            <a:r>
              <a:rPr lang="en-AU" sz="2500" i="1" dirty="0" err="1">
                <a:solidFill>
                  <a:srgbClr val="4AA0B1"/>
                </a:solidFill>
                <a:cs typeface="Segoe UI" pitchFamily="34" charset="0"/>
              </a:rPr>
              <a:t>München</a:t>
            </a:r>
            <a:r>
              <a:rPr lang="en-AU" sz="2500" i="1" dirty="0">
                <a:solidFill>
                  <a:srgbClr val="4AA0B1"/>
                </a:solidFill>
                <a:cs typeface="Segoe UI" pitchFamily="34" charset="0"/>
              </a:rPr>
              <a:t> , Munich, </a:t>
            </a:r>
            <a:r>
              <a:rPr lang="en-AU" sz="2500" i="1" dirty="0" smtClean="0">
                <a:solidFill>
                  <a:srgbClr val="4AA0B1"/>
                </a:solidFill>
                <a:cs typeface="Segoe UI" pitchFamily="34" charset="0"/>
              </a:rPr>
              <a:t>Germany</a:t>
            </a:r>
          </a:p>
          <a:p>
            <a:pPr fontAlgn="auto">
              <a:lnSpc>
                <a:spcPct val="90000"/>
              </a:lnSpc>
              <a:spcBef>
                <a:spcPts val="0"/>
              </a:spcBef>
              <a:spcAft>
                <a:spcPts val="0"/>
              </a:spcAft>
            </a:pPr>
            <a:r>
              <a:rPr lang="en-AU" sz="2500" i="1" dirty="0">
                <a:solidFill>
                  <a:srgbClr val="4AA0B1"/>
                </a:solidFill>
                <a:cs typeface="Segoe UI" pitchFamily="34" charset="0"/>
              </a:rPr>
              <a:t>Centre for Radiation, Chemical and Environmental Hazards (</a:t>
            </a:r>
            <a:r>
              <a:rPr lang="en-AU" sz="2500" i="1" dirty="0" smtClean="0">
                <a:solidFill>
                  <a:srgbClr val="4AA0B1"/>
                </a:solidFill>
                <a:cs typeface="Segoe UI" pitchFamily="34" charset="0"/>
              </a:rPr>
              <a:t>CRCE), Public Health England</a:t>
            </a:r>
            <a:r>
              <a:rPr lang="en-AU" sz="2500" i="1" smtClean="0">
                <a:solidFill>
                  <a:srgbClr val="4AA0B1"/>
                </a:solidFill>
                <a:cs typeface="Segoe UI" pitchFamily="34" charset="0"/>
              </a:rPr>
              <a:t>, Chilton, England</a:t>
            </a:r>
            <a:endParaRPr lang="en-AU" sz="2500" i="1" dirty="0">
              <a:solidFill>
                <a:srgbClr val="4AA0B1"/>
              </a:solidFill>
              <a:cs typeface="Segoe UI" pitchFamily="34" charset="0"/>
            </a:endParaRPr>
          </a:p>
          <a:p>
            <a:pPr fontAlgn="auto">
              <a:lnSpc>
                <a:spcPct val="90000"/>
              </a:lnSpc>
              <a:spcBef>
                <a:spcPts val="0"/>
              </a:spcBef>
              <a:spcAft>
                <a:spcPts val="0"/>
              </a:spcAft>
            </a:pPr>
            <a:r>
              <a:rPr lang="en-AU" sz="2500" b="1" i="1" dirty="0">
                <a:solidFill>
                  <a:srgbClr val="4AA0B1"/>
                </a:solidFill>
                <a:cs typeface="Segoe UI" pitchFamily="34" charset="0"/>
              </a:rPr>
              <a:t>alessia.mafodda@helmholtz-muenchen.de</a:t>
            </a:r>
            <a:endParaRPr lang="en-US" sz="4600" dirty="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smtClean="0">
                  <a:solidFill>
                    <a:schemeClr val="accent2"/>
                  </a:solidFill>
                  <a:latin typeface="CenturyGothic-Bold"/>
                </a:rPr>
                <a:t>2</a:t>
              </a:r>
              <a:r>
                <a:rPr lang="es-ES" sz="2000" b="1" i="0" u="none" strike="noStrike" dirty="0" smtClean="0">
                  <a:solidFill>
                    <a:schemeClr val="accent2"/>
                  </a:solidFill>
                  <a:latin typeface="CenturyGothic-Bold"/>
                </a:rPr>
                <a:t> - 5</a:t>
              </a:r>
              <a:r>
                <a:rPr lang="es-ES" sz="2000" b="1" i="0" u="none" strike="noStrike" baseline="0" dirty="0" smtClean="0">
                  <a:solidFill>
                    <a:schemeClr val="accent2"/>
                  </a:solidFill>
                  <a:latin typeface="CenturyGothic-Bold"/>
                </a:rPr>
                <a:t> </a:t>
              </a:r>
              <a:r>
                <a:rPr lang="es-ES" sz="2000" b="1" i="0" u="none" strike="noStrike" baseline="0" dirty="0" err="1" smtClean="0">
                  <a:solidFill>
                    <a:schemeClr val="accent2"/>
                  </a:solidFill>
                  <a:latin typeface="CenturyGothic-Bold"/>
                </a:rPr>
                <a:t>December</a:t>
              </a:r>
              <a:r>
                <a:rPr lang="es-ES" sz="2000" b="1" i="0" u="none" strike="noStrike" baseline="0" dirty="0" smtClean="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smtClean="0">
                <a:solidFill>
                  <a:schemeClr val="accent2"/>
                </a:solidFill>
                <a:latin typeface="CenturyGothic-Bold"/>
              </a:endParaRPr>
            </a:p>
            <a:p>
              <a:pPr algn="r"/>
              <a:r>
                <a:rPr lang="es-ES" sz="1400" b="1" dirty="0" smtClean="0">
                  <a:solidFill>
                    <a:schemeClr val="accent2"/>
                  </a:solidFill>
                  <a:latin typeface="CenturyGothic-Bold"/>
                </a:rPr>
                <a:t>Bratislava</a:t>
              </a:r>
              <a:r>
                <a:rPr lang="es-ES" sz="1400" b="1" dirty="0">
                  <a:solidFill>
                    <a:schemeClr val="accent2"/>
                  </a:solidFill>
                  <a:latin typeface="CenturyGothic-Bold"/>
                </a:rPr>
                <a:t>,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a:t>
            </a:r>
            <a:endParaRPr lang="en-AU" sz="4000" b="1" dirty="0">
              <a:solidFill>
                <a:srgbClr val="4AA0B1"/>
              </a:solidFill>
              <a:latin typeface="+mj-lt"/>
              <a:cs typeface="Segoe UI" pitchFamily="34" charset="0"/>
            </a:endParaRPr>
          </a:p>
        </p:txBody>
      </p:sp>
      <p:sp>
        <p:nvSpPr>
          <p:cNvPr id="39" name="Rectangle 495"/>
          <p:cNvSpPr/>
          <p:nvPr/>
        </p:nvSpPr>
        <p:spPr bwMode="auto">
          <a:xfrm>
            <a:off x="1258888" y="9883775"/>
            <a:ext cx="27720925" cy="3026604"/>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914295"/>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Objectives</a:t>
            </a:r>
            <a:endParaRPr lang="en-AU" sz="4000" b="1" dirty="0">
              <a:solidFill>
                <a:srgbClr val="4AA0B1"/>
              </a:solidFill>
              <a:latin typeface="+mj-lt"/>
              <a:cs typeface="Segoe UI" pitchFamily="34" charset="0"/>
            </a:endParaRPr>
          </a:p>
        </p:txBody>
      </p:sp>
      <p:sp>
        <p:nvSpPr>
          <p:cNvPr id="41" name="Rectangle 498"/>
          <p:cNvSpPr/>
          <p:nvPr/>
        </p:nvSpPr>
        <p:spPr bwMode="auto">
          <a:xfrm>
            <a:off x="1280478" y="13330879"/>
            <a:ext cx="27708859" cy="7907497"/>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b="1" dirty="0">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1028362" y="13915906"/>
            <a:ext cx="8385175" cy="687022"/>
          </a:xfrm>
          <a:prstGeom prst="rect">
            <a:avLst/>
          </a:prstGeom>
          <a:noFill/>
          <a:ln w="9525">
            <a:solidFill>
              <a:srgbClr val="4AA0B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4000" b="1" dirty="0">
                <a:solidFill>
                  <a:srgbClr val="4AA0B1"/>
                </a:solidFill>
                <a:latin typeface="+mj-lt"/>
                <a:cs typeface="Segoe UI" pitchFamily="34" charset="0"/>
              </a:rPr>
              <a:t>Materials and </a:t>
            </a:r>
            <a:r>
              <a:rPr lang="en-AU" sz="4000" b="1" dirty="0" smtClean="0">
                <a:solidFill>
                  <a:srgbClr val="4AA0B1"/>
                </a:solidFill>
                <a:latin typeface="+mj-lt"/>
                <a:cs typeface="Segoe UI" pitchFamily="34" charset="0"/>
              </a:rPr>
              <a:t>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514172"/>
            <a:ext cx="27681237" cy="1369448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6" name="Rectangle 504"/>
          <p:cNvSpPr/>
          <p:nvPr/>
        </p:nvSpPr>
        <p:spPr bwMode="auto">
          <a:xfrm>
            <a:off x="1258888" y="35806062"/>
            <a:ext cx="27720925" cy="4271757"/>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5846703"/>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3180139" y="21533829"/>
            <a:ext cx="427212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4000" b="1" dirty="0" smtClean="0">
                <a:solidFill>
                  <a:srgbClr val="4AA0B1"/>
                </a:solidFill>
                <a:latin typeface="+mj-lt"/>
                <a:cs typeface="Segoe UI" pitchFamily="34" charset="0"/>
              </a:rPr>
              <a:t>Results</a:t>
            </a:r>
          </a:p>
        </p:txBody>
      </p:sp>
      <p:sp>
        <p:nvSpPr>
          <p:cNvPr id="62" name="Text Box 12"/>
          <p:cNvSpPr txBox="1">
            <a:spLocks noChangeArrowheads="1"/>
          </p:cNvSpPr>
          <p:nvPr/>
        </p:nvSpPr>
        <p:spPr bwMode="auto">
          <a:xfrm>
            <a:off x="1596389" y="6986262"/>
            <a:ext cx="27249120" cy="19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When a radiological accident occurs, a large-scale emergency might involve a great number of individuals. </a:t>
            </a:r>
            <a:endParaRPr lang="en-US" sz="3000" dirty="0" smtClean="0">
              <a:latin typeface="+mn-lt"/>
              <a:cs typeface="Segoe UI" pitchFamily="34" charset="0"/>
            </a:endParaRPr>
          </a:p>
          <a:p>
            <a:pPr algn="just" eaLnBrk="1" hangingPunct="1"/>
            <a:r>
              <a:rPr lang="en-US" sz="3000" dirty="0" smtClean="0">
                <a:latin typeface="+mn-lt"/>
                <a:cs typeface="Segoe UI" pitchFamily="34" charset="0"/>
              </a:rPr>
              <a:t>The </a:t>
            </a:r>
            <a:r>
              <a:rPr lang="en-US" sz="3000" dirty="0">
                <a:latin typeface="+mn-lt"/>
                <a:cs typeface="Segoe UI" pitchFamily="34" charset="0"/>
              </a:rPr>
              <a:t>reconstruction of doses and related uncertainties to population is crucial to obtain a more consolidated picture of the radiological situation during the decision-making phase. </a:t>
            </a:r>
            <a:r>
              <a:rPr lang="en-US" sz="3000" dirty="0" smtClean="0">
                <a:latin typeface="+mn-lt"/>
                <a:cs typeface="Segoe UI" pitchFamily="34" charset="0"/>
              </a:rPr>
              <a:t>Since people </a:t>
            </a:r>
            <a:r>
              <a:rPr lang="en-US" sz="3000" dirty="0">
                <a:latin typeface="+mn-lt"/>
                <a:cs typeface="Segoe UI" pitchFamily="34" charset="0"/>
              </a:rPr>
              <a:t>are not usually equipped with proper devices for ionizing radiation </a:t>
            </a:r>
            <a:r>
              <a:rPr lang="en-US" sz="3000" dirty="0" smtClean="0">
                <a:latin typeface="+mn-lt"/>
                <a:cs typeface="Segoe UI" pitchFamily="34" charset="0"/>
              </a:rPr>
              <a:t>monitoring, everyday </a:t>
            </a:r>
            <a:r>
              <a:rPr lang="en-US" sz="3000" dirty="0">
                <a:latin typeface="+mn-lt"/>
                <a:cs typeface="Segoe UI" pitchFamily="34" charset="0"/>
              </a:rPr>
              <a:t>objects can eventually perform as fortuitous dosimeter. </a:t>
            </a:r>
          </a:p>
          <a:p>
            <a:pPr algn="just" eaLnBrk="1" hangingPunct="1"/>
            <a:r>
              <a:rPr lang="en-US" sz="3000" dirty="0">
                <a:latin typeface="+mn-lt"/>
                <a:cs typeface="Segoe UI" pitchFamily="34" charset="0"/>
              </a:rPr>
              <a:t>Dosimetric properties of some personal items represent both valuable and challenging resource of information during an emergency scenario.  </a:t>
            </a:r>
            <a:endParaRPr lang="en-AU" sz="3000" dirty="0">
              <a:latin typeface="+mn-lt"/>
              <a:cs typeface="Segoe UI" pitchFamily="34" charset="0"/>
            </a:endParaRPr>
          </a:p>
        </p:txBody>
      </p:sp>
      <p:sp>
        <p:nvSpPr>
          <p:cNvPr id="63" name="Text Box 12"/>
          <p:cNvSpPr txBox="1">
            <a:spLocks noChangeArrowheads="1"/>
          </p:cNvSpPr>
          <p:nvPr/>
        </p:nvSpPr>
        <p:spPr bwMode="auto">
          <a:xfrm>
            <a:off x="1476375" y="10694683"/>
            <a:ext cx="27249120" cy="19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US" sz="3000" dirty="0" smtClean="0">
                <a:solidFill>
                  <a:srgbClr val="000000"/>
                </a:solidFill>
                <a:latin typeface="+mn-lt"/>
              </a:rPr>
              <a:t>Optimization of measurement protocols using personal items such as electronic components (surface mounted resistor) from mobile phone circuit boards, memory cards and chip cards on the low dose-range (20-200 </a:t>
            </a:r>
            <a:r>
              <a:rPr lang="en-US" sz="3000" dirty="0" err="1" smtClean="0">
                <a:solidFill>
                  <a:srgbClr val="000000"/>
                </a:solidFill>
                <a:latin typeface="+mn-lt"/>
              </a:rPr>
              <a:t>mGy</a:t>
            </a:r>
            <a:r>
              <a:rPr lang="en-US" sz="3000" dirty="0" smtClean="0">
                <a:solidFill>
                  <a:srgbClr val="000000"/>
                </a:solidFill>
                <a:latin typeface="+mn-lt"/>
              </a:rPr>
              <a:t>) </a:t>
            </a:r>
            <a:r>
              <a:rPr lang="en-GB" sz="3000" dirty="0">
                <a:latin typeface="+mn-lt"/>
              </a:rPr>
              <a:t>in case of accidental external exposure of gamma radiation</a:t>
            </a:r>
            <a:r>
              <a:rPr lang="en-US" sz="3000" dirty="0" smtClean="0">
                <a:solidFill>
                  <a:srgbClr val="000000"/>
                </a:solidFill>
                <a:latin typeface="+mn-lt"/>
              </a:rPr>
              <a:t>. </a:t>
            </a:r>
          </a:p>
          <a:p>
            <a:pPr marL="457200" indent="-457200" algn="just" eaLnBrk="1" hangingPunct="1">
              <a:buFont typeface="Arial" panose="020B0604020202020204" pitchFamily="34" charset="0"/>
              <a:buChar char="•"/>
            </a:pPr>
            <a:r>
              <a:rPr lang="en-US" sz="3000" dirty="0" smtClean="0">
                <a:latin typeface="+mn-lt"/>
              </a:rPr>
              <a:t>Development </a:t>
            </a:r>
            <a:r>
              <a:rPr lang="en-US" sz="3000" dirty="0">
                <a:latin typeface="+mn-lt"/>
              </a:rPr>
              <a:t>of conversion factors to derive organ absorbed doses from the dose </a:t>
            </a:r>
            <a:r>
              <a:rPr lang="en-US" sz="3000" dirty="0" smtClean="0">
                <a:latin typeface="+mn-lt"/>
              </a:rPr>
              <a:t>into the fortuitous dosimeters, </a:t>
            </a:r>
            <a:r>
              <a:rPr lang="en-US" sz="3000" dirty="0">
                <a:latin typeface="+mn-lt"/>
              </a:rPr>
              <a:t>for radionuclides and exposure conditions typical following major releases after a NPP </a:t>
            </a:r>
            <a:r>
              <a:rPr lang="en-US" sz="3000" dirty="0" smtClean="0">
                <a:latin typeface="+mn-lt"/>
              </a:rPr>
              <a:t>accident.</a:t>
            </a:r>
            <a:endParaRPr lang="en-AU" sz="3000" dirty="0">
              <a:latin typeface="+mn-lt"/>
              <a:cs typeface="Segoe UI" pitchFamily="34" charset="0"/>
            </a:endParaRPr>
          </a:p>
        </p:txBody>
      </p:sp>
      <p:sp>
        <p:nvSpPr>
          <p:cNvPr id="64" name="Text Box 12"/>
          <p:cNvSpPr txBox="1">
            <a:spLocks noChangeArrowheads="1"/>
          </p:cNvSpPr>
          <p:nvPr/>
        </p:nvSpPr>
        <p:spPr bwMode="auto">
          <a:xfrm>
            <a:off x="2070576" y="14774285"/>
            <a:ext cx="8195310" cy="56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3200" b="1" dirty="0" smtClean="0">
                <a:solidFill>
                  <a:srgbClr val="4AA0B1"/>
                </a:solidFill>
                <a:latin typeface="+mn-lt"/>
                <a:cs typeface="Segoe UI" pitchFamily="34" charset="0"/>
              </a:rPr>
              <a:t>RTL on resistors</a:t>
            </a:r>
            <a:endParaRPr lang="en-AU" sz="3200" b="1" dirty="0">
              <a:solidFill>
                <a:srgbClr val="4AA0B1"/>
              </a:solidFill>
              <a:latin typeface="+mn-lt"/>
              <a:cs typeface="Segoe UI" pitchFamily="34" charset="0"/>
            </a:endParaRPr>
          </a:p>
        </p:txBody>
      </p:sp>
      <p:sp>
        <p:nvSpPr>
          <p:cNvPr id="67" name="Text Box 12"/>
          <p:cNvSpPr txBox="1">
            <a:spLocks noChangeArrowheads="1"/>
          </p:cNvSpPr>
          <p:nvPr/>
        </p:nvSpPr>
        <p:spPr bwMode="auto">
          <a:xfrm>
            <a:off x="1439279" y="36540523"/>
            <a:ext cx="27249120" cy="376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marL="457200" indent="-457200" algn="just" eaLnBrk="1" hangingPunct="1">
              <a:buFont typeface="Arial" panose="020B0604020202020204" pitchFamily="34" charset="0"/>
              <a:buChar char="•"/>
            </a:pPr>
            <a:r>
              <a:rPr lang="en-AU" sz="3000" dirty="0" smtClean="0">
                <a:latin typeface="+mn-lt"/>
                <a:cs typeface="Segoe UI" pitchFamily="34" charset="0"/>
              </a:rPr>
              <a:t>For single resistors, measured with </a:t>
            </a:r>
            <a:r>
              <a:rPr lang="en-AU" sz="3000" dirty="0">
                <a:latin typeface="+mn-lt"/>
                <a:cs typeface="Segoe UI" pitchFamily="34" charset="0"/>
              </a:rPr>
              <a:t>RTL </a:t>
            </a:r>
            <a:r>
              <a:rPr lang="en-AU" sz="3000" dirty="0" smtClean="0">
                <a:latin typeface="+mn-lt"/>
                <a:cs typeface="Segoe UI" pitchFamily="34" charset="0"/>
              </a:rPr>
              <a:t>technique, major sources of uncertainties in reconstructed doses are variation in </a:t>
            </a:r>
            <a:r>
              <a:rPr lang="en-AU" sz="3000" dirty="0" err="1" smtClean="0">
                <a:latin typeface="+mn-lt"/>
                <a:cs typeface="Segoe UI" pitchFamily="34" charset="0"/>
              </a:rPr>
              <a:t>i</a:t>
            </a:r>
            <a:r>
              <a:rPr lang="de-DE" sz="3000" dirty="0" err="1" smtClean="0">
                <a:cs typeface="Segoe UI" pitchFamily="34" charset="0"/>
              </a:rPr>
              <a:t>ntrinsic</a:t>
            </a:r>
            <a:r>
              <a:rPr lang="de-DE" sz="3000" dirty="0" smtClean="0">
                <a:cs typeface="Segoe UI" pitchFamily="34" charset="0"/>
              </a:rPr>
              <a:t> </a:t>
            </a:r>
            <a:r>
              <a:rPr lang="de-DE" sz="3000" dirty="0" err="1" smtClean="0">
                <a:cs typeface="Segoe UI" pitchFamily="34" charset="0"/>
              </a:rPr>
              <a:t>background</a:t>
            </a:r>
            <a:r>
              <a:rPr lang="de-DE" sz="3000" dirty="0" smtClean="0">
                <a:cs typeface="Segoe UI" pitchFamily="34" charset="0"/>
              </a:rPr>
              <a:t> </a:t>
            </a:r>
            <a:r>
              <a:rPr lang="de-DE" sz="3000" dirty="0" err="1" smtClean="0">
                <a:cs typeface="Segoe UI" pitchFamily="34" charset="0"/>
              </a:rPr>
              <a:t>signals</a:t>
            </a:r>
            <a:r>
              <a:rPr lang="de-DE" sz="3000" dirty="0" smtClean="0">
                <a:cs typeface="Segoe UI" pitchFamily="34" charset="0"/>
              </a:rPr>
              <a:t> (10-20 </a:t>
            </a:r>
            <a:r>
              <a:rPr lang="de-DE" sz="3000" dirty="0" err="1" smtClean="0">
                <a:cs typeface="Segoe UI" pitchFamily="34" charset="0"/>
              </a:rPr>
              <a:t>mGy</a:t>
            </a:r>
            <a:r>
              <a:rPr lang="de-DE" sz="3000" dirty="0" smtClean="0">
                <a:cs typeface="Segoe UI" pitchFamily="34" charset="0"/>
              </a:rPr>
              <a:t>), </a:t>
            </a:r>
            <a:r>
              <a:rPr lang="en-AU" sz="3000" dirty="0" smtClean="0">
                <a:latin typeface="+mn-lt"/>
                <a:cs typeface="Segoe UI" pitchFamily="34" charset="0"/>
              </a:rPr>
              <a:t>offset contribution of the calibration source (5 </a:t>
            </a:r>
            <a:r>
              <a:rPr lang="en-AU" sz="3000" dirty="0" err="1" smtClean="0">
                <a:latin typeface="+mn-lt"/>
                <a:cs typeface="Segoe UI" pitchFamily="34" charset="0"/>
              </a:rPr>
              <a:t>mGy</a:t>
            </a:r>
            <a:r>
              <a:rPr lang="en-AU" sz="3000" dirty="0" smtClean="0">
                <a:latin typeface="+mn-lt"/>
                <a:cs typeface="Segoe UI" pitchFamily="34" charset="0"/>
              </a:rPr>
              <a:t>) and variation in fading rates (</a:t>
            </a:r>
            <a:r>
              <a:rPr lang="en-AU" sz="3000" smtClean="0">
                <a:latin typeface="+mn-lt"/>
                <a:cs typeface="Segoe UI" pitchFamily="34" charset="0"/>
              </a:rPr>
              <a:t>20%).</a:t>
            </a:r>
            <a:endParaRPr lang="en-AU" sz="3000" dirty="0" smtClean="0">
              <a:latin typeface="+mn-lt"/>
              <a:cs typeface="Segoe UI" pitchFamily="34" charset="0"/>
            </a:endParaRPr>
          </a:p>
          <a:p>
            <a:pPr marL="457200" indent="-457200" algn="just" eaLnBrk="1" hangingPunct="1">
              <a:buFont typeface="Arial" panose="020B0604020202020204" pitchFamily="34" charset="0"/>
              <a:buChar char="•"/>
            </a:pPr>
            <a:r>
              <a:rPr lang="en-GB" sz="3000" dirty="0" smtClean="0">
                <a:latin typeface="+mn-lt"/>
              </a:rPr>
              <a:t>MCNP simulations indicate that the </a:t>
            </a:r>
            <a:r>
              <a:rPr lang="en-GB" sz="3000" dirty="0">
                <a:latin typeface="+mn-lt"/>
              </a:rPr>
              <a:t>overall systematic </a:t>
            </a:r>
            <a:r>
              <a:rPr lang="en-GB" sz="3000" dirty="0" smtClean="0">
                <a:latin typeface="+mn-lt"/>
              </a:rPr>
              <a:t>uncertainty, </a:t>
            </a:r>
            <a:r>
              <a:rPr lang="en-GB" sz="3000" dirty="0">
                <a:latin typeface="+mn-lt"/>
              </a:rPr>
              <a:t>resulting from </a:t>
            </a:r>
            <a:r>
              <a:rPr lang="en-GB" sz="3000" dirty="0" smtClean="0">
                <a:latin typeface="+mn-lt"/>
              </a:rPr>
              <a:t>an unknown phone </a:t>
            </a:r>
            <a:r>
              <a:rPr lang="en-GB" sz="3000" dirty="0">
                <a:latin typeface="+mn-lt"/>
              </a:rPr>
              <a:t>location </a:t>
            </a:r>
            <a:r>
              <a:rPr lang="en-GB" sz="3000" dirty="0" smtClean="0">
                <a:latin typeface="+mn-lt"/>
              </a:rPr>
              <a:t>on the body, when translating from phone dose to organ dose is around 20%. </a:t>
            </a:r>
          </a:p>
          <a:p>
            <a:pPr marL="457200" indent="-457200" algn="just" eaLnBrk="1" hangingPunct="1">
              <a:buFont typeface="Arial" panose="020B0604020202020204" pitchFamily="34" charset="0"/>
              <a:buChar char="•"/>
            </a:pPr>
            <a:r>
              <a:rPr lang="en-GB" sz="3000" dirty="0" smtClean="0">
                <a:latin typeface="+mn-lt"/>
              </a:rPr>
              <a:t>External dosimetry using resistors from mobile phones in a potentially non-destructive approach could be possible with an uncertainty of 30-50%.</a:t>
            </a:r>
          </a:p>
          <a:p>
            <a:pPr marL="457200" indent="-457200" algn="just" eaLnBrk="1" hangingPunct="1">
              <a:buFont typeface="Arial" panose="020B0604020202020204" pitchFamily="34" charset="0"/>
              <a:buChar char="•"/>
            </a:pPr>
            <a:r>
              <a:rPr lang="en-AU" sz="3000" dirty="0">
                <a:latin typeface="+mn-lt"/>
              </a:rPr>
              <a:t>Reconstructing doses with memory cards was successful for doses of and above 2 </a:t>
            </a:r>
            <a:r>
              <a:rPr lang="en-AU" sz="3000" dirty="0" err="1">
                <a:latin typeface="+mn-lt"/>
              </a:rPr>
              <a:t>Gy</a:t>
            </a:r>
            <a:r>
              <a:rPr lang="en-AU" sz="3000" dirty="0">
                <a:latin typeface="+mn-lt"/>
              </a:rPr>
              <a:t>. Using the filler material to be able to measure low doses needs to be further investigated.</a:t>
            </a:r>
          </a:p>
          <a:p>
            <a:pPr marL="457200" indent="-457200" algn="just" eaLnBrk="1" hangingPunct="1">
              <a:buFont typeface="Arial" panose="020B0604020202020204" pitchFamily="34" charset="0"/>
              <a:buChar char="•"/>
            </a:pPr>
            <a:endParaRPr lang="en-AU" sz="3000" dirty="0">
              <a:latin typeface="+mn-lt"/>
            </a:endParaRP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smtClean="0">
                <a:solidFill>
                  <a:schemeClr val="accent2"/>
                </a:solidFill>
                <a:latin typeface="Arial Narrow" panose="020B0606020202030204" pitchFamily="34" charset="0"/>
                <a:cs typeface="Aharoni" panose="02010803020104030203" pitchFamily="2" charset="-79"/>
              </a:rPr>
              <a:t>Wp2</a:t>
            </a:r>
            <a:endParaRPr lang="sk-SK" b="1" dirty="0">
              <a:solidFill>
                <a:schemeClr val="accent2"/>
              </a:solidFill>
              <a:latin typeface="Arial Narrow" panose="020B0606020202030204" pitchFamily="34" charset="0"/>
              <a:cs typeface="Aharoni" panose="02010803020104030203" pitchFamily="2" charset="-79"/>
            </a:endParaRPr>
          </a:p>
        </p:txBody>
      </p:sp>
      <p:pic>
        <p:nvPicPr>
          <p:cNvPr id="36" name="Picture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4483" y="1974616"/>
            <a:ext cx="7469250" cy="1178450"/>
          </a:xfrm>
          <a:prstGeom prst="rect">
            <a:avLst/>
          </a:prstGeom>
        </p:spPr>
      </p:pic>
      <p:sp>
        <p:nvSpPr>
          <p:cNvPr id="51" name="Text Box 12"/>
          <p:cNvSpPr txBox="1">
            <a:spLocks noChangeArrowheads="1"/>
          </p:cNvSpPr>
          <p:nvPr/>
        </p:nvSpPr>
        <p:spPr bwMode="auto">
          <a:xfrm>
            <a:off x="10966184" y="14771659"/>
            <a:ext cx="8195310" cy="56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3200" b="1" dirty="0" smtClean="0">
                <a:solidFill>
                  <a:srgbClr val="4AA0B1"/>
                </a:solidFill>
                <a:latin typeface="+mn-lt"/>
                <a:cs typeface="Segoe UI" pitchFamily="34" charset="0"/>
              </a:rPr>
              <a:t>OSL on memory cards and chip cards</a:t>
            </a:r>
            <a:endParaRPr lang="en-AU" sz="3200" b="1" dirty="0">
              <a:solidFill>
                <a:srgbClr val="4AA0B1"/>
              </a:solidFill>
              <a:latin typeface="+mn-lt"/>
              <a:cs typeface="Segoe UI" pitchFamily="34" charset="0"/>
            </a:endParaRPr>
          </a:p>
        </p:txBody>
      </p:sp>
      <p:sp>
        <p:nvSpPr>
          <p:cNvPr id="52" name="Text Box 12"/>
          <p:cNvSpPr txBox="1">
            <a:spLocks noChangeArrowheads="1"/>
          </p:cNvSpPr>
          <p:nvPr/>
        </p:nvSpPr>
        <p:spPr bwMode="auto">
          <a:xfrm>
            <a:off x="20022660" y="14791297"/>
            <a:ext cx="8195310" cy="56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3200" b="1" dirty="0" smtClean="0">
                <a:solidFill>
                  <a:srgbClr val="4AA0B1"/>
                </a:solidFill>
                <a:latin typeface="+mn-lt"/>
                <a:cs typeface="Segoe UI" pitchFamily="34" charset="0"/>
              </a:rPr>
              <a:t>MCNP simulations</a:t>
            </a:r>
            <a:endParaRPr lang="en-AU" sz="3200" b="1" dirty="0">
              <a:solidFill>
                <a:srgbClr val="4AA0B1"/>
              </a:solidFill>
              <a:latin typeface="+mn-lt"/>
              <a:cs typeface="Segoe UI" pitchFamily="34" charset="0"/>
            </a:endParaRP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53539" y="15361435"/>
            <a:ext cx="2428875" cy="2857500"/>
          </a:xfrm>
          <a:prstGeom prst="rect">
            <a:avLst/>
          </a:prstGeom>
        </p:spPr>
      </p:pic>
      <p:pic>
        <p:nvPicPr>
          <p:cNvPr id="53" name="Picture 52"/>
          <p:cNvPicPr/>
          <p:nvPr/>
        </p:nvPicPr>
        <p:blipFill>
          <a:blip r:embed="rId10">
            <a:extLst>
              <a:ext uri="{28A0092B-C50C-407E-A947-70E740481C1C}">
                <a14:useLocalDpi xmlns:a14="http://schemas.microsoft.com/office/drawing/2010/main" val="0"/>
              </a:ext>
            </a:extLst>
          </a:blip>
          <a:srcRect/>
          <a:stretch>
            <a:fillRect/>
          </a:stretch>
        </p:blipFill>
        <p:spPr bwMode="auto">
          <a:xfrm>
            <a:off x="8617202" y="16160934"/>
            <a:ext cx="1267460" cy="845185"/>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a:extLst/>
        </p:spPr>
      </p:pic>
      <p:pic>
        <p:nvPicPr>
          <p:cNvPr id="55" name="Picture 54"/>
          <p:cNvPicPr/>
          <p:nvPr/>
        </p:nvPicPr>
        <p:blipFill rotWithShape="1">
          <a:blip r:embed="rId11">
            <a:extLst>
              <a:ext uri="{28A0092B-C50C-407E-A947-70E740481C1C}">
                <a14:useLocalDpi xmlns:a14="http://schemas.microsoft.com/office/drawing/2010/main" val="0"/>
              </a:ext>
            </a:extLst>
          </a:blip>
          <a:srcRect l="14531" r="11967" b="5053"/>
          <a:stretch/>
        </p:blipFill>
        <p:spPr bwMode="auto">
          <a:xfrm>
            <a:off x="4459544" y="15843240"/>
            <a:ext cx="1778000" cy="1407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6" name="Picture 55" descr="F:\Projekte\BMU\Reports\Final Report\Plots Chapter 4\Circuit board.pn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15025" y="15857568"/>
            <a:ext cx="1847215" cy="13900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8" name="Picture 57"/>
          <p:cNvPicPr/>
          <p:nvPr/>
        </p:nvPicPr>
        <p:blipFill>
          <a:blip r:embed="rId13" cstate="print">
            <a:extLst>
              <a:ext uri="{28A0092B-C50C-407E-A947-70E740481C1C}">
                <a14:useLocalDpi xmlns:a14="http://schemas.microsoft.com/office/drawing/2010/main" val="0"/>
              </a:ext>
            </a:extLst>
          </a:blip>
          <a:stretch>
            <a:fillRect/>
          </a:stretch>
        </p:blipFill>
        <p:spPr>
          <a:xfrm>
            <a:off x="12441740" y="15718600"/>
            <a:ext cx="2533650" cy="14262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2070576" y="17850433"/>
            <a:ext cx="7814086" cy="553998"/>
          </a:xfrm>
          <a:prstGeom prst="rect">
            <a:avLst/>
          </a:prstGeom>
          <a:noFill/>
        </p:spPr>
        <p:txBody>
          <a:bodyPr wrap="square" rtlCol="0">
            <a:spAutoFit/>
          </a:bodyPr>
          <a:lstStyle/>
          <a:p>
            <a:endParaRPr lang="en-US" sz="3000" dirty="0"/>
          </a:p>
        </p:txBody>
      </p:sp>
      <p:sp>
        <p:nvSpPr>
          <p:cNvPr id="7" name="TextBox 6"/>
          <p:cNvSpPr txBox="1"/>
          <p:nvPr/>
        </p:nvSpPr>
        <p:spPr>
          <a:xfrm>
            <a:off x="1663803" y="18146227"/>
            <a:ext cx="8946679" cy="2400657"/>
          </a:xfrm>
          <a:prstGeom prst="rect">
            <a:avLst/>
          </a:prstGeom>
          <a:noFill/>
        </p:spPr>
        <p:txBody>
          <a:bodyPr wrap="square" rtlCol="0">
            <a:spAutoFit/>
          </a:bodyPr>
          <a:lstStyle/>
          <a:p>
            <a:pPr marL="457200" indent="-457200">
              <a:buFont typeface="Arial" panose="020B0604020202020204" pitchFamily="34" charset="0"/>
              <a:buChar char="•"/>
            </a:pPr>
            <a:r>
              <a:rPr lang="de-DE" sz="3000" b="1" dirty="0" smtClean="0">
                <a:latin typeface="+mn-lt"/>
              </a:rPr>
              <a:t>Single Surface Mounted Resistor </a:t>
            </a:r>
            <a:r>
              <a:rPr lang="de-DE" sz="3000" dirty="0" smtClean="0">
                <a:latin typeface="+mn-lt"/>
              </a:rPr>
              <a:t>(</a:t>
            </a:r>
            <a:r>
              <a:rPr lang="en-US" sz="3000" dirty="0" smtClean="0">
                <a:latin typeface="+mn-lt"/>
              </a:rPr>
              <a:t>1 </a:t>
            </a:r>
            <a:r>
              <a:rPr lang="en-US" sz="3000" dirty="0">
                <a:latin typeface="+mn-lt"/>
              </a:rPr>
              <a:t>mm x 0.5 mm) </a:t>
            </a:r>
            <a:r>
              <a:rPr lang="de-DE" sz="3000" dirty="0" smtClean="0">
                <a:latin typeface="+mn-lt"/>
              </a:rPr>
              <a:t>extracted from mobile phones circuit boards</a:t>
            </a:r>
          </a:p>
          <a:p>
            <a:pPr marL="457200" indent="-457200">
              <a:buFont typeface="Arial" panose="020B0604020202020204" pitchFamily="34" charset="0"/>
              <a:buChar char="•"/>
            </a:pPr>
            <a:r>
              <a:rPr lang="de-DE" sz="3000" dirty="0" smtClean="0">
                <a:latin typeface="+mn-lt"/>
              </a:rPr>
              <a:t>New protocol for samples preparation</a:t>
            </a:r>
          </a:p>
          <a:p>
            <a:pPr marL="457200" indent="-457200">
              <a:buFont typeface="Arial" panose="020B0604020202020204" pitchFamily="34" charset="0"/>
              <a:buChar char="•"/>
            </a:pPr>
            <a:r>
              <a:rPr lang="de-DE" sz="3000" dirty="0" smtClean="0">
                <a:latin typeface="+mn-lt"/>
              </a:rPr>
              <a:t>Readout using the Lexsyg Research luminescence reader: TL of Cr</a:t>
            </a:r>
            <a:r>
              <a:rPr lang="de-DE" sz="3000" baseline="30000" dirty="0" smtClean="0">
                <a:latin typeface="+mn-lt"/>
              </a:rPr>
              <a:t>3+</a:t>
            </a:r>
            <a:r>
              <a:rPr lang="de-DE" sz="3000" dirty="0" smtClean="0">
                <a:latin typeface="+mn-lt"/>
              </a:rPr>
              <a:t> emission at 695 nm</a:t>
            </a:r>
          </a:p>
        </p:txBody>
      </p:sp>
      <p:pic>
        <p:nvPicPr>
          <p:cNvPr id="48" name="Picture 4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5510764" y="15724638"/>
            <a:ext cx="2183501" cy="14193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p:cNvSpPr txBox="1"/>
          <p:nvPr/>
        </p:nvSpPr>
        <p:spPr>
          <a:xfrm>
            <a:off x="10966184" y="17769684"/>
            <a:ext cx="9253989" cy="3323987"/>
          </a:xfrm>
          <a:prstGeom prst="rect">
            <a:avLst/>
          </a:prstGeom>
          <a:noFill/>
        </p:spPr>
        <p:txBody>
          <a:bodyPr wrap="square" rtlCol="0">
            <a:spAutoFit/>
          </a:bodyPr>
          <a:lstStyle/>
          <a:p>
            <a:pPr marL="457200" indent="-457200">
              <a:buFont typeface="Arial" panose="020B0604020202020204" pitchFamily="34" charset="0"/>
              <a:buChar char="•"/>
            </a:pPr>
            <a:r>
              <a:rPr lang="de-DE" sz="3000" b="1" dirty="0" smtClean="0">
                <a:latin typeface="+mn-lt"/>
              </a:rPr>
              <a:t>Memory cards </a:t>
            </a:r>
            <a:r>
              <a:rPr lang="de-DE" sz="3000" dirty="0" smtClean="0">
                <a:latin typeface="+mn-lt"/>
              </a:rPr>
              <a:t>from different producers:</a:t>
            </a:r>
          </a:p>
          <a:p>
            <a:r>
              <a:rPr lang="de-DE" sz="3000" dirty="0" smtClean="0">
                <a:latin typeface="+mn-lt"/>
              </a:rPr>
              <a:t>Readout with OSL </a:t>
            </a:r>
            <a:r>
              <a:rPr lang="de-DE" sz="3000" dirty="0">
                <a:latin typeface="+mn-lt"/>
              </a:rPr>
              <a:t>on intact cards and on the chemically extracted filler </a:t>
            </a:r>
            <a:r>
              <a:rPr lang="de-DE" sz="3000" dirty="0" smtClean="0">
                <a:latin typeface="+mn-lt"/>
              </a:rPr>
              <a:t>material using </a:t>
            </a:r>
            <a:r>
              <a:rPr lang="en-US" sz="3000" dirty="0" err="1">
                <a:latin typeface="+mn-lt"/>
              </a:rPr>
              <a:t>Risø</a:t>
            </a:r>
            <a:r>
              <a:rPr lang="en-US" sz="3000" dirty="0">
                <a:latin typeface="+mn-lt"/>
              </a:rPr>
              <a:t> TL/OSL-DA-15 and </a:t>
            </a:r>
            <a:r>
              <a:rPr lang="en-US" sz="3000" dirty="0" smtClean="0">
                <a:latin typeface="+mn-lt"/>
              </a:rPr>
              <a:t>the </a:t>
            </a:r>
            <a:r>
              <a:rPr lang="en-US" sz="3000" dirty="0">
                <a:latin typeface="+mn-lt"/>
              </a:rPr>
              <a:t>Lexsyg Research </a:t>
            </a:r>
            <a:r>
              <a:rPr lang="en-US" sz="3000" dirty="0" smtClean="0">
                <a:latin typeface="+mn-lt"/>
              </a:rPr>
              <a:t>additionally </a:t>
            </a:r>
            <a:r>
              <a:rPr lang="en-US" sz="3000" dirty="0">
                <a:latin typeface="+mn-lt"/>
              </a:rPr>
              <a:t>equipped with an emission spectrometry unit</a:t>
            </a:r>
            <a:r>
              <a:rPr lang="de-DE" sz="3000" dirty="0" smtClean="0">
                <a:latin typeface="+mn-lt"/>
              </a:rPr>
              <a:t> </a:t>
            </a:r>
          </a:p>
          <a:p>
            <a:pPr marL="457200" indent="-457200">
              <a:buFont typeface="Arial" panose="020B0604020202020204" pitchFamily="34" charset="0"/>
              <a:buChar char="•"/>
            </a:pPr>
            <a:r>
              <a:rPr lang="de-DE" sz="3000" b="1" dirty="0" smtClean="0">
                <a:latin typeface="+mn-lt"/>
              </a:rPr>
              <a:t>Chip Cards </a:t>
            </a:r>
            <a:r>
              <a:rPr lang="de-DE" sz="3000" dirty="0" smtClean="0">
                <a:latin typeface="+mn-lt"/>
              </a:rPr>
              <a:t>from different type of cards:</a:t>
            </a:r>
          </a:p>
          <a:p>
            <a:r>
              <a:rPr lang="de-DE" sz="3000" dirty="0" smtClean="0">
                <a:latin typeface="+mn-lt"/>
              </a:rPr>
              <a:t>Readout with OSL  </a:t>
            </a:r>
            <a:endParaRPr lang="en-US" sz="3000" dirty="0">
              <a:latin typeface="+mn-lt"/>
            </a:endParaRPr>
          </a:p>
        </p:txBody>
      </p:sp>
      <p:sp>
        <p:nvSpPr>
          <p:cNvPr id="9" name="TextBox 8"/>
          <p:cNvSpPr txBox="1"/>
          <p:nvPr/>
        </p:nvSpPr>
        <p:spPr>
          <a:xfrm>
            <a:off x="20344563" y="15530604"/>
            <a:ext cx="8277540" cy="4247317"/>
          </a:xfrm>
          <a:prstGeom prst="rect">
            <a:avLst/>
          </a:prstGeom>
          <a:noFill/>
        </p:spPr>
        <p:txBody>
          <a:bodyPr wrap="square" rtlCol="0">
            <a:spAutoFit/>
          </a:bodyPr>
          <a:lstStyle/>
          <a:p>
            <a:pPr lvl="0"/>
            <a:r>
              <a:rPr lang="en-GB" sz="3000" dirty="0">
                <a:latin typeface="+mn-lt"/>
              </a:rPr>
              <a:t>ICRP Reference Male voxel </a:t>
            </a:r>
            <a:r>
              <a:rPr lang="en-GB" sz="3000" dirty="0" smtClean="0">
                <a:latin typeface="+mn-lt"/>
              </a:rPr>
              <a:t>phantom </a:t>
            </a:r>
            <a:r>
              <a:rPr lang="en-GB" sz="3000" dirty="0">
                <a:latin typeface="+mn-lt"/>
              </a:rPr>
              <a:t>standing upon soil contaminated by a </a:t>
            </a:r>
            <a:r>
              <a:rPr lang="en-GB" sz="3000" dirty="0" smtClean="0">
                <a:latin typeface="+mn-lt"/>
              </a:rPr>
              <a:t>radionuclide (</a:t>
            </a:r>
            <a:r>
              <a:rPr lang="en-GB" sz="3000" baseline="30000" dirty="0" smtClean="0">
                <a:latin typeface="+mn-lt"/>
              </a:rPr>
              <a:t>137</a:t>
            </a:r>
            <a:r>
              <a:rPr lang="en-GB" sz="3000" dirty="0" smtClean="0">
                <a:latin typeface="+mn-lt"/>
              </a:rPr>
              <a:t>Cs or </a:t>
            </a:r>
            <a:r>
              <a:rPr lang="en-GB" sz="3000" baseline="30000" dirty="0" smtClean="0">
                <a:latin typeface="+mn-lt"/>
              </a:rPr>
              <a:t>131</a:t>
            </a:r>
            <a:r>
              <a:rPr lang="en-GB" sz="3000" dirty="0" smtClean="0">
                <a:latin typeface="+mn-lt"/>
              </a:rPr>
              <a:t>I) wearing </a:t>
            </a:r>
            <a:r>
              <a:rPr lang="en-GB" sz="3000" dirty="0">
                <a:latin typeface="+mn-lt"/>
              </a:rPr>
              <a:t>thin cylinders of pure aluminium </a:t>
            </a:r>
            <a:r>
              <a:rPr lang="en-GB" sz="3000" dirty="0" smtClean="0">
                <a:latin typeface="+mn-lt"/>
              </a:rPr>
              <a:t>oxide on four locations:</a:t>
            </a:r>
          </a:p>
          <a:p>
            <a:pPr lvl="0"/>
            <a:endParaRPr lang="en-GB" sz="3000" dirty="0" smtClean="0">
              <a:latin typeface="+mn-lt"/>
            </a:endParaRPr>
          </a:p>
          <a:p>
            <a:pPr marL="514350" lvl="0" indent="-514350">
              <a:buFont typeface="+mj-lt"/>
              <a:buAutoNum type="arabicPeriod"/>
            </a:pPr>
            <a:r>
              <a:rPr lang="en-GB" sz="3000" dirty="0" smtClean="0">
                <a:latin typeface="+mn-lt"/>
              </a:rPr>
              <a:t>‘</a:t>
            </a:r>
            <a:r>
              <a:rPr lang="en-GB" sz="3000" b="1" dirty="0">
                <a:latin typeface="+mn-lt"/>
              </a:rPr>
              <a:t>Chest</a:t>
            </a:r>
            <a:r>
              <a:rPr lang="en-GB" sz="3000" dirty="0" smtClean="0">
                <a:latin typeface="+mn-lt"/>
              </a:rPr>
              <a:t>’ </a:t>
            </a:r>
          </a:p>
          <a:p>
            <a:pPr marL="514350" lvl="0" indent="-514350">
              <a:buFont typeface="+mj-lt"/>
              <a:buAutoNum type="arabicPeriod"/>
            </a:pPr>
            <a:r>
              <a:rPr lang="en-GB" sz="3000" dirty="0" smtClean="0">
                <a:latin typeface="+mn-lt"/>
              </a:rPr>
              <a:t> ‘</a:t>
            </a:r>
            <a:r>
              <a:rPr lang="en-GB" sz="3000" b="1" dirty="0" smtClean="0">
                <a:latin typeface="+mn-lt"/>
              </a:rPr>
              <a:t>Leg</a:t>
            </a:r>
            <a:r>
              <a:rPr lang="en-GB" sz="3000" dirty="0" smtClean="0">
                <a:latin typeface="+mn-lt"/>
              </a:rPr>
              <a:t>’  </a:t>
            </a:r>
          </a:p>
          <a:p>
            <a:pPr marL="514350" lvl="0" indent="-514350">
              <a:buFont typeface="+mj-lt"/>
              <a:buAutoNum type="arabicPeriod"/>
            </a:pPr>
            <a:r>
              <a:rPr lang="en-GB" sz="3000" dirty="0" smtClean="0">
                <a:latin typeface="+mn-lt"/>
              </a:rPr>
              <a:t>‘</a:t>
            </a:r>
            <a:r>
              <a:rPr lang="en-GB" sz="3000" b="1" dirty="0" smtClean="0">
                <a:latin typeface="+mn-lt"/>
              </a:rPr>
              <a:t>Back</a:t>
            </a:r>
            <a:r>
              <a:rPr lang="en-GB" sz="3000" dirty="0" smtClean="0">
                <a:latin typeface="+mn-lt"/>
              </a:rPr>
              <a:t>’</a:t>
            </a:r>
            <a:endParaRPr lang="en-US" sz="3000" dirty="0">
              <a:latin typeface="+mn-lt"/>
            </a:endParaRPr>
          </a:p>
          <a:p>
            <a:pPr marL="514350" lvl="0" indent="-514350">
              <a:buFont typeface="+mj-lt"/>
              <a:buAutoNum type="arabicPeriod"/>
            </a:pPr>
            <a:r>
              <a:rPr lang="en-GB" sz="3000" dirty="0">
                <a:latin typeface="+mn-lt"/>
              </a:rPr>
              <a:t>‘</a:t>
            </a:r>
            <a:r>
              <a:rPr lang="en-GB" sz="3000" b="1" dirty="0" smtClean="0">
                <a:latin typeface="+mn-lt"/>
              </a:rPr>
              <a:t>Hip</a:t>
            </a:r>
            <a:r>
              <a:rPr lang="en-GB" sz="3000" dirty="0" smtClean="0">
                <a:latin typeface="+mn-lt"/>
              </a:rPr>
              <a:t>’</a:t>
            </a:r>
            <a:r>
              <a:rPr lang="en-GB" sz="3000" b="1" dirty="0" smtClean="0">
                <a:latin typeface="+mn-lt"/>
              </a:rPr>
              <a:t> </a:t>
            </a:r>
            <a:endParaRPr lang="en-US" sz="3000" dirty="0">
              <a:latin typeface="+mn-lt"/>
            </a:endParaRPr>
          </a:p>
        </p:txBody>
      </p:sp>
      <p:sp>
        <p:nvSpPr>
          <p:cNvPr id="49" name="Text Box 12"/>
          <p:cNvSpPr txBox="1">
            <a:spLocks noChangeArrowheads="1"/>
          </p:cNvSpPr>
          <p:nvPr/>
        </p:nvSpPr>
        <p:spPr bwMode="auto">
          <a:xfrm>
            <a:off x="1852161" y="22266341"/>
            <a:ext cx="8195310" cy="56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3200" b="1" dirty="0" smtClean="0">
                <a:solidFill>
                  <a:srgbClr val="4AA0B1"/>
                </a:solidFill>
                <a:latin typeface="+mn-lt"/>
                <a:cs typeface="Segoe UI" pitchFamily="34" charset="0"/>
              </a:rPr>
              <a:t>RTL on resistors</a:t>
            </a:r>
            <a:endParaRPr lang="en-AU" sz="3200" b="1" dirty="0">
              <a:solidFill>
                <a:srgbClr val="4AA0B1"/>
              </a:solidFill>
              <a:latin typeface="+mn-lt"/>
              <a:cs typeface="Segoe UI" pitchFamily="34" charset="0"/>
            </a:endParaRPr>
          </a:p>
        </p:txBody>
      </p:sp>
      <p:sp>
        <p:nvSpPr>
          <p:cNvPr id="50" name="Text Box 12"/>
          <p:cNvSpPr txBox="1">
            <a:spLocks noChangeArrowheads="1"/>
          </p:cNvSpPr>
          <p:nvPr/>
        </p:nvSpPr>
        <p:spPr bwMode="auto">
          <a:xfrm>
            <a:off x="11148561" y="22217926"/>
            <a:ext cx="8195310" cy="56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3200" b="1" dirty="0" smtClean="0">
                <a:solidFill>
                  <a:srgbClr val="4AA0B1"/>
                </a:solidFill>
                <a:latin typeface="+mn-lt"/>
                <a:cs typeface="Segoe UI" pitchFamily="34" charset="0"/>
              </a:rPr>
              <a:t>OSL on memory cards</a:t>
            </a:r>
            <a:endParaRPr lang="en-AU" sz="3200" b="1" dirty="0">
              <a:solidFill>
                <a:srgbClr val="4AA0B1"/>
              </a:solidFill>
              <a:latin typeface="+mn-lt"/>
              <a:cs typeface="Segoe UI" pitchFamily="34" charset="0"/>
            </a:endParaRPr>
          </a:p>
        </p:txBody>
      </p:sp>
      <p:sp>
        <p:nvSpPr>
          <p:cNvPr id="60" name="Text Box 12"/>
          <p:cNvSpPr txBox="1">
            <a:spLocks noChangeArrowheads="1"/>
          </p:cNvSpPr>
          <p:nvPr/>
        </p:nvSpPr>
        <p:spPr bwMode="auto">
          <a:xfrm>
            <a:off x="20385678" y="22217926"/>
            <a:ext cx="8195310" cy="56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AU" sz="3200" b="1" dirty="0" smtClean="0">
                <a:solidFill>
                  <a:srgbClr val="4AA0B1"/>
                </a:solidFill>
                <a:latin typeface="+mn-lt"/>
                <a:cs typeface="Segoe UI" pitchFamily="34" charset="0"/>
              </a:rPr>
              <a:t>MCNP simulations</a:t>
            </a:r>
            <a:endParaRPr lang="en-AU" sz="3200" b="1" dirty="0">
              <a:solidFill>
                <a:srgbClr val="4AA0B1"/>
              </a:solidFill>
              <a:latin typeface="+mn-lt"/>
              <a:cs typeface="Segoe UI" pitchFamily="34" charset="0"/>
            </a:endParaRPr>
          </a:p>
        </p:txBody>
      </p:sp>
      <p:sp>
        <p:nvSpPr>
          <p:cNvPr id="10" name="TextBox 9"/>
          <p:cNvSpPr txBox="1"/>
          <p:nvPr/>
        </p:nvSpPr>
        <p:spPr>
          <a:xfrm>
            <a:off x="1615068" y="22776860"/>
            <a:ext cx="8669496" cy="2400657"/>
          </a:xfrm>
          <a:prstGeom prst="rect">
            <a:avLst/>
          </a:prstGeom>
          <a:noFill/>
        </p:spPr>
        <p:txBody>
          <a:bodyPr wrap="square" rtlCol="0">
            <a:spAutoFit/>
          </a:bodyPr>
          <a:lstStyle/>
          <a:p>
            <a:pPr algn="just"/>
            <a:r>
              <a:rPr lang="en-US" sz="3000" dirty="0" smtClean="0">
                <a:latin typeface="+mn-lt"/>
              </a:rPr>
              <a:t>Dose recovery </a:t>
            </a:r>
            <a:r>
              <a:rPr lang="en-US" sz="3000" dirty="0">
                <a:latin typeface="+mn-lt"/>
              </a:rPr>
              <a:t>tests </a:t>
            </a:r>
            <a:r>
              <a:rPr lang="en-US" sz="3000" dirty="0" smtClean="0">
                <a:latin typeface="+mn-lt"/>
              </a:rPr>
              <a:t>resulted in an </a:t>
            </a:r>
            <a:r>
              <a:rPr lang="en-US" sz="3000" dirty="0">
                <a:latin typeface="+mn-lt"/>
              </a:rPr>
              <a:t>overall </a:t>
            </a:r>
            <a:r>
              <a:rPr lang="en-US" sz="3000" dirty="0" smtClean="0">
                <a:latin typeface="+mn-lt"/>
              </a:rPr>
              <a:t>overestimation in the low </a:t>
            </a:r>
            <a:r>
              <a:rPr lang="en-US" sz="3000" dirty="0">
                <a:latin typeface="+mn-lt"/>
              </a:rPr>
              <a:t>dose region (80, 60 and 40 </a:t>
            </a:r>
            <a:r>
              <a:rPr lang="en-US" sz="3000" dirty="0" err="1">
                <a:latin typeface="+mn-lt"/>
              </a:rPr>
              <a:t>mGy</a:t>
            </a:r>
            <a:r>
              <a:rPr lang="en-US" sz="3000" dirty="0">
                <a:latin typeface="+mn-lt"/>
              </a:rPr>
              <a:t>) </a:t>
            </a:r>
            <a:r>
              <a:rPr lang="en-US" sz="3000" dirty="0" smtClean="0">
                <a:latin typeface="+mn-lt"/>
              </a:rPr>
              <a:t>(Example in Fig.1 - left). In fact, a </a:t>
            </a:r>
            <a:r>
              <a:rPr lang="en-US" sz="3000" dirty="0">
                <a:latin typeface="+mn-lt"/>
              </a:rPr>
              <a:t>strong </a:t>
            </a:r>
            <a:r>
              <a:rPr lang="en-US" sz="3000" dirty="0" smtClean="0">
                <a:latin typeface="+mn-lt"/>
              </a:rPr>
              <a:t>zero-dose </a:t>
            </a:r>
            <a:r>
              <a:rPr lang="en-US" sz="3000" dirty="0">
                <a:latin typeface="+mn-lt"/>
              </a:rPr>
              <a:t>signal in the higher temperature range (320°) </a:t>
            </a:r>
            <a:r>
              <a:rPr lang="en-US" sz="3000" dirty="0" smtClean="0">
                <a:latin typeface="+mn-lt"/>
              </a:rPr>
              <a:t>might contribute </a:t>
            </a:r>
            <a:r>
              <a:rPr lang="en-US" sz="3000" dirty="0">
                <a:latin typeface="+mn-lt"/>
              </a:rPr>
              <a:t>to the dosimetric </a:t>
            </a:r>
            <a:r>
              <a:rPr lang="en-US" sz="3000" dirty="0" smtClean="0">
                <a:latin typeface="+mn-lt"/>
              </a:rPr>
              <a:t>signal (Fig.1 - right).</a:t>
            </a:r>
            <a:endParaRPr lang="en-US" sz="3000" dirty="0">
              <a:latin typeface="+mn-lt"/>
            </a:endParaRPr>
          </a:p>
        </p:txBody>
      </p:sp>
      <p:sp>
        <p:nvSpPr>
          <p:cNvPr id="68" name="TextBox 67"/>
          <p:cNvSpPr txBox="1"/>
          <p:nvPr/>
        </p:nvSpPr>
        <p:spPr>
          <a:xfrm>
            <a:off x="10966183" y="22776860"/>
            <a:ext cx="9253989" cy="553998"/>
          </a:xfrm>
          <a:prstGeom prst="rect">
            <a:avLst/>
          </a:prstGeom>
          <a:noFill/>
        </p:spPr>
        <p:txBody>
          <a:bodyPr wrap="square" rtlCol="0">
            <a:spAutoFit/>
          </a:bodyPr>
          <a:lstStyle/>
          <a:p>
            <a:endParaRPr lang="en-US" sz="3000" dirty="0">
              <a:latin typeface="+mn-lt"/>
            </a:endParaRPr>
          </a:p>
        </p:txBody>
      </p:sp>
      <p:graphicFrame>
        <p:nvGraphicFramePr>
          <p:cNvPr id="70" name="Chart 69"/>
          <p:cNvGraphicFramePr>
            <a:graphicFrameLocks/>
          </p:cNvGraphicFramePr>
          <p:nvPr>
            <p:extLst>
              <p:ext uri="{D42A27DB-BD31-4B8C-83A1-F6EECF244321}">
                <p14:modId xmlns:p14="http://schemas.microsoft.com/office/powerpoint/2010/main" val="4050088052"/>
              </p:ext>
            </p:extLst>
          </p:nvPr>
        </p:nvGraphicFramePr>
        <p:xfrm>
          <a:off x="5903561" y="25364018"/>
          <a:ext cx="3613785" cy="3385185"/>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71" name="Chart 70"/>
          <p:cNvGraphicFramePr>
            <a:graphicFrameLocks/>
          </p:cNvGraphicFramePr>
          <p:nvPr>
            <p:extLst>
              <p:ext uri="{D42A27DB-BD31-4B8C-83A1-F6EECF244321}">
                <p14:modId xmlns:p14="http://schemas.microsoft.com/office/powerpoint/2010/main" val="1741216471"/>
              </p:ext>
            </p:extLst>
          </p:nvPr>
        </p:nvGraphicFramePr>
        <p:xfrm>
          <a:off x="1749479" y="25368563"/>
          <a:ext cx="3613785" cy="3372149"/>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825455103"/>
              </p:ext>
            </p:extLst>
          </p:nvPr>
        </p:nvGraphicFramePr>
        <p:xfrm>
          <a:off x="1735178" y="28869179"/>
          <a:ext cx="3628086" cy="457200"/>
        </p:xfrm>
        <a:graphic>
          <a:graphicData uri="http://schemas.openxmlformats.org/drawingml/2006/table">
            <a:tbl>
              <a:tblPr firstRow="1" bandRow="1">
                <a:tableStyleId>{5C22544A-7EE6-4342-B048-85BDC9FD1C3A}</a:tableStyleId>
              </a:tblPr>
              <a:tblGrid>
                <a:gridCol w="1814043">
                  <a:extLst>
                    <a:ext uri="{9D8B030D-6E8A-4147-A177-3AD203B41FA5}">
                      <a16:colId xmlns:a16="http://schemas.microsoft.com/office/drawing/2014/main" val="1465644141"/>
                    </a:ext>
                  </a:extLst>
                </a:gridCol>
                <a:gridCol w="1814043">
                  <a:extLst>
                    <a:ext uri="{9D8B030D-6E8A-4147-A177-3AD203B41FA5}">
                      <a16:colId xmlns:a16="http://schemas.microsoft.com/office/drawing/2014/main" val="3537997310"/>
                    </a:ext>
                  </a:extLst>
                </a:gridCol>
              </a:tblGrid>
              <a:tr h="281847">
                <a:tc>
                  <a:txBody>
                    <a:bodyPr/>
                    <a:lstStyle/>
                    <a:p>
                      <a:pPr algn="ctr"/>
                      <a:r>
                        <a:rPr lang="de-DE" sz="2400" dirty="0" smtClean="0">
                          <a:solidFill>
                            <a:schemeClr val="tx1"/>
                          </a:solidFill>
                          <a:latin typeface="+mn-lt"/>
                        </a:rPr>
                        <a:t>Dose[mGy]</a:t>
                      </a:r>
                      <a:endParaRPr lang="en-US" sz="2400" dirty="0">
                        <a:solidFill>
                          <a:schemeClr val="tx1"/>
                        </a:solidFill>
                        <a:latin typeface="+mn-lt"/>
                      </a:endParaRPr>
                    </a:p>
                  </a:txBody>
                  <a:tcPr>
                    <a:solidFill>
                      <a:srgbClr val="B8DBE2"/>
                    </a:solidFill>
                  </a:tcPr>
                </a:tc>
                <a:tc>
                  <a:txBody>
                    <a:bodyPr/>
                    <a:lstStyle/>
                    <a:p>
                      <a:pPr marL="0" marR="0" lvl="0" indent="0" algn="ctr" defTabSz="3525492" rtl="0" eaLnBrk="1" fontAlgn="auto" latinLnBrk="0" hangingPunct="1">
                        <a:lnSpc>
                          <a:spcPct val="100000"/>
                        </a:lnSpc>
                        <a:spcBef>
                          <a:spcPts val="0"/>
                        </a:spcBef>
                        <a:spcAft>
                          <a:spcPts val="0"/>
                        </a:spcAft>
                        <a:buClrTx/>
                        <a:buSzTx/>
                        <a:buFontTx/>
                        <a:buNone/>
                        <a:tabLst/>
                        <a:defRPr/>
                      </a:pPr>
                      <a:r>
                        <a:rPr lang="de-DE" sz="2400" dirty="0" smtClean="0">
                          <a:solidFill>
                            <a:schemeClr val="tx1"/>
                          </a:solidFill>
                          <a:latin typeface="+mn-lt"/>
                        </a:rPr>
                        <a:t>53,09 </a:t>
                      </a:r>
                      <a:r>
                        <a:rPr lang="de-DE" sz="2400" dirty="0" smtClean="0">
                          <a:solidFill>
                            <a:schemeClr val="tx1"/>
                          </a:solidFill>
                          <a:latin typeface="Calibri" panose="020F0502020204030204" pitchFamily="34" charset="0"/>
                          <a:cs typeface="Calibri" panose="020F0502020204030204" pitchFamily="34" charset="0"/>
                        </a:rPr>
                        <a:t>± 1,74</a:t>
                      </a:r>
                      <a:endParaRPr lang="en-US" sz="2400" dirty="0" smtClean="0">
                        <a:solidFill>
                          <a:schemeClr val="tx1"/>
                        </a:solidFill>
                        <a:latin typeface="+mn-lt"/>
                      </a:endParaRPr>
                    </a:p>
                  </a:txBody>
                  <a:tcPr>
                    <a:solidFill>
                      <a:srgbClr val="B8DBE2"/>
                    </a:solidFill>
                  </a:tcPr>
                </a:tc>
                <a:extLst>
                  <a:ext uri="{0D108BD9-81ED-4DB2-BD59-A6C34878D82A}">
                    <a16:rowId xmlns:a16="http://schemas.microsoft.com/office/drawing/2014/main" val="3538392795"/>
                  </a:ext>
                </a:extLst>
              </a:tr>
            </a:tbl>
          </a:graphicData>
        </a:graphic>
      </p:graphicFrame>
      <p:sp>
        <p:nvSpPr>
          <p:cNvPr id="14" name="TextBox 13"/>
          <p:cNvSpPr txBox="1"/>
          <p:nvPr/>
        </p:nvSpPr>
        <p:spPr>
          <a:xfrm>
            <a:off x="5363264" y="29346606"/>
            <a:ext cx="1404875" cy="369332"/>
          </a:xfrm>
          <a:prstGeom prst="rect">
            <a:avLst/>
          </a:prstGeom>
          <a:noFill/>
        </p:spPr>
        <p:txBody>
          <a:bodyPr wrap="square" rtlCol="0">
            <a:spAutoFit/>
          </a:bodyPr>
          <a:lstStyle/>
          <a:p>
            <a:r>
              <a:rPr lang="de-DE" sz="1800" dirty="0" smtClean="0">
                <a:latin typeface="+mn-lt"/>
              </a:rPr>
              <a:t>Fig.1</a:t>
            </a:r>
          </a:p>
        </p:txBody>
      </p:sp>
      <p:sp>
        <p:nvSpPr>
          <p:cNvPr id="15" name="TextBox 14"/>
          <p:cNvSpPr txBox="1"/>
          <p:nvPr/>
        </p:nvSpPr>
        <p:spPr>
          <a:xfrm>
            <a:off x="1719121" y="29920444"/>
            <a:ext cx="8446318" cy="4247317"/>
          </a:xfrm>
          <a:prstGeom prst="rect">
            <a:avLst/>
          </a:prstGeom>
          <a:noFill/>
        </p:spPr>
        <p:txBody>
          <a:bodyPr wrap="square" rtlCol="0">
            <a:spAutoFit/>
          </a:bodyPr>
          <a:lstStyle/>
          <a:p>
            <a:pPr algn="just"/>
            <a:r>
              <a:rPr lang="en-US" sz="3000" dirty="0">
                <a:latin typeface="+mn-lt"/>
              </a:rPr>
              <a:t>T</a:t>
            </a:r>
            <a:r>
              <a:rPr lang="en-US" sz="3000" dirty="0" smtClean="0">
                <a:latin typeface="+mn-lt"/>
              </a:rPr>
              <a:t>rial </a:t>
            </a:r>
            <a:r>
              <a:rPr lang="en-US" sz="3000" dirty="0">
                <a:latin typeface="+mn-lt"/>
              </a:rPr>
              <a:t>irradiation with doses of 240 </a:t>
            </a:r>
            <a:r>
              <a:rPr lang="en-US" sz="3000" dirty="0" err="1">
                <a:latin typeface="+mn-lt"/>
              </a:rPr>
              <a:t>mGy</a:t>
            </a:r>
            <a:r>
              <a:rPr lang="en-US" sz="3000" dirty="0">
                <a:latin typeface="+mn-lt"/>
              </a:rPr>
              <a:t> ,100 </a:t>
            </a:r>
            <a:r>
              <a:rPr lang="en-US" sz="3000" dirty="0" err="1">
                <a:latin typeface="+mn-lt"/>
              </a:rPr>
              <a:t>mGy</a:t>
            </a:r>
            <a:r>
              <a:rPr lang="en-US" sz="3000" dirty="0">
                <a:latin typeface="+mn-lt"/>
              </a:rPr>
              <a:t>, 60 </a:t>
            </a:r>
            <a:r>
              <a:rPr lang="en-US" sz="3000" dirty="0" err="1">
                <a:latin typeface="+mn-lt"/>
              </a:rPr>
              <a:t>mGy</a:t>
            </a:r>
            <a:r>
              <a:rPr lang="en-US" sz="3000" dirty="0">
                <a:latin typeface="+mn-lt"/>
              </a:rPr>
              <a:t>, 40 </a:t>
            </a:r>
            <a:r>
              <a:rPr lang="en-US" sz="3000" dirty="0" err="1">
                <a:latin typeface="+mn-lt"/>
              </a:rPr>
              <a:t>mGy</a:t>
            </a:r>
            <a:r>
              <a:rPr lang="en-US" sz="3000" dirty="0">
                <a:latin typeface="+mn-lt"/>
              </a:rPr>
              <a:t> and 20 </a:t>
            </a:r>
            <a:r>
              <a:rPr lang="en-US" sz="3000" dirty="0" err="1">
                <a:latin typeface="+mn-lt"/>
              </a:rPr>
              <a:t>mGy</a:t>
            </a:r>
            <a:r>
              <a:rPr lang="en-US" sz="3000" dirty="0">
                <a:latin typeface="+mn-lt"/>
              </a:rPr>
              <a:t> (air </a:t>
            </a:r>
            <a:r>
              <a:rPr lang="en-US" sz="3000" dirty="0" err="1">
                <a:latin typeface="+mn-lt"/>
              </a:rPr>
              <a:t>kerma</a:t>
            </a:r>
            <a:r>
              <a:rPr lang="en-US" sz="3000" dirty="0">
                <a:latin typeface="+mn-lt"/>
              </a:rPr>
              <a:t> value) </a:t>
            </a:r>
            <a:r>
              <a:rPr lang="en-US" sz="3000" dirty="0" smtClean="0">
                <a:latin typeface="+mn-lt"/>
              </a:rPr>
              <a:t>were performed on intact </a:t>
            </a:r>
            <a:r>
              <a:rPr lang="en-US" sz="3000" dirty="0">
                <a:latin typeface="+mn-lt"/>
              </a:rPr>
              <a:t>mobile </a:t>
            </a:r>
            <a:r>
              <a:rPr lang="en-US" sz="3000" dirty="0" smtClean="0">
                <a:latin typeface="+mn-lt"/>
              </a:rPr>
              <a:t>phones </a:t>
            </a:r>
            <a:r>
              <a:rPr lang="en-US" sz="3000" dirty="0">
                <a:latin typeface="+mn-lt"/>
              </a:rPr>
              <a:t>affixed onto the ISO water slab </a:t>
            </a:r>
            <a:r>
              <a:rPr lang="en-US" sz="3000" dirty="0" smtClean="0">
                <a:latin typeface="+mn-lt"/>
              </a:rPr>
              <a:t>phantom. Dose </a:t>
            </a:r>
            <a:r>
              <a:rPr lang="en-US" sz="3000" dirty="0">
                <a:latin typeface="+mn-lt"/>
              </a:rPr>
              <a:t>reconstruction was successful for all the values, and it was possible since signal is stable and can be easily corrected for fading. A fading rate study conducted on resistors sampled within one phone and between different phone models showed a fading rate of ∼</a:t>
            </a:r>
            <a:r>
              <a:rPr lang="en-US" sz="3000" dirty="0" smtClean="0">
                <a:latin typeface="+mn-lt"/>
              </a:rPr>
              <a:t>20</a:t>
            </a:r>
            <a:r>
              <a:rPr lang="en-US" sz="3000" dirty="0">
                <a:latin typeface="+mn-lt"/>
              </a:rPr>
              <a:t>%. </a:t>
            </a:r>
          </a:p>
        </p:txBody>
      </p:sp>
      <p:graphicFrame>
        <p:nvGraphicFramePr>
          <p:cNvPr id="16" name="Table 15"/>
          <p:cNvGraphicFramePr>
            <a:graphicFrameLocks noGrp="1"/>
          </p:cNvGraphicFramePr>
          <p:nvPr>
            <p:extLst>
              <p:ext uri="{D42A27DB-BD31-4B8C-83A1-F6EECF244321}">
                <p14:modId xmlns:p14="http://schemas.microsoft.com/office/powerpoint/2010/main" val="4076324501"/>
              </p:ext>
            </p:extLst>
          </p:nvPr>
        </p:nvGraphicFramePr>
        <p:xfrm>
          <a:off x="20694445" y="26234344"/>
          <a:ext cx="7577775" cy="2833908"/>
        </p:xfrm>
        <a:graphic>
          <a:graphicData uri="http://schemas.openxmlformats.org/drawingml/2006/table">
            <a:tbl>
              <a:tblPr firstRow="1" firstCol="1" bandRow="1">
                <a:tableStyleId>{5C22544A-7EE6-4342-B048-85BDC9FD1C3A}</a:tableStyleId>
              </a:tblPr>
              <a:tblGrid>
                <a:gridCol w="1515387">
                  <a:extLst>
                    <a:ext uri="{9D8B030D-6E8A-4147-A177-3AD203B41FA5}">
                      <a16:colId xmlns:a16="http://schemas.microsoft.com/office/drawing/2014/main" val="1901611182"/>
                    </a:ext>
                  </a:extLst>
                </a:gridCol>
                <a:gridCol w="1515387">
                  <a:extLst>
                    <a:ext uri="{9D8B030D-6E8A-4147-A177-3AD203B41FA5}">
                      <a16:colId xmlns:a16="http://schemas.microsoft.com/office/drawing/2014/main" val="2787018754"/>
                    </a:ext>
                  </a:extLst>
                </a:gridCol>
                <a:gridCol w="1515387">
                  <a:extLst>
                    <a:ext uri="{9D8B030D-6E8A-4147-A177-3AD203B41FA5}">
                      <a16:colId xmlns:a16="http://schemas.microsoft.com/office/drawing/2014/main" val="2937768588"/>
                    </a:ext>
                  </a:extLst>
                </a:gridCol>
                <a:gridCol w="1515387">
                  <a:extLst>
                    <a:ext uri="{9D8B030D-6E8A-4147-A177-3AD203B41FA5}">
                      <a16:colId xmlns:a16="http://schemas.microsoft.com/office/drawing/2014/main" val="1298011192"/>
                    </a:ext>
                  </a:extLst>
                </a:gridCol>
                <a:gridCol w="1516227">
                  <a:extLst>
                    <a:ext uri="{9D8B030D-6E8A-4147-A177-3AD203B41FA5}">
                      <a16:colId xmlns:a16="http://schemas.microsoft.com/office/drawing/2014/main" val="2874311193"/>
                    </a:ext>
                  </a:extLst>
                </a:gridCol>
              </a:tblGrid>
              <a:tr h="472318">
                <a:tc>
                  <a:txBody>
                    <a:bodyPr/>
                    <a:lstStyle/>
                    <a:p>
                      <a:pPr marL="0" marR="0" algn="ctr">
                        <a:spcBef>
                          <a:spcPts val="0"/>
                        </a:spcBef>
                        <a:spcAft>
                          <a:spcPts val="0"/>
                        </a:spcAft>
                      </a:pPr>
                      <a:r>
                        <a:rPr lang="de-DE" sz="2400" b="1" baseline="300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137</a:t>
                      </a:r>
                      <a:r>
                        <a:rPr lang="de-DE" sz="2400" b="1" baseline="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Cs</a:t>
                      </a:r>
                      <a:endParaRPr lang="en-US" sz="2400" b="1" baseline="30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4">
                  <a:txBody>
                    <a:bodyPr/>
                    <a:lstStyle/>
                    <a:p>
                      <a:pPr marL="0" marR="0" algn="ctr">
                        <a:spcBef>
                          <a:spcPts val="0"/>
                        </a:spcBef>
                        <a:spcAft>
                          <a:spcPts val="0"/>
                        </a:spcAft>
                      </a:pPr>
                      <a:r>
                        <a:rPr lang="en-GB" sz="1100" dirty="0">
                          <a:effectLst/>
                        </a:rPr>
                        <a:t>Conversion Factor, C</a:t>
                      </a:r>
                      <a:r>
                        <a:rPr lang="en-GB" sz="1100" baseline="-25000" dirty="0">
                          <a:effectLst/>
                        </a:rPr>
                        <a:t>P</a:t>
                      </a:r>
                      <a:r>
                        <a:rPr lang="en-GB" sz="1100" baseline="-25000" dirty="0">
                          <a:effectLst/>
                          <a:sym typeface="Symbol" panose="05050102010706020507" pitchFamily="18" charset="2"/>
                        </a:rPr>
                        <a:t></a:t>
                      </a:r>
                      <a:r>
                        <a:rPr lang="en-GB" sz="1100" baseline="-25000" dirty="0">
                          <a:effectLst/>
                        </a:rPr>
                        <a:t>O</a:t>
                      </a:r>
                      <a:r>
                        <a:rPr lang="en-GB" sz="1100" baseline="30000" dirty="0">
                          <a:effectLst/>
                        </a:rPr>
                        <a:t>L</a:t>
                      </a:r>
                      <a:r>
                        <a:rPr lang="en-GB" sz="1100" dirty="0">
                          <a:effectLst/>
                        </a:rPr>
                        <a:t> (Gy/Gy)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07280804"/>
                  </a:ext>
                </a:extLst>
              </a:tr>
              <a:tr h="472318">
                <a:tc>
                  <a:txBody>
                    <a:bodyPr/>
                    <a:lstStyle/>
                    <a:p>
                      <a:pPr marL="0" marR="0" algn="ctr">
                        <a:spcBef>
                          <a:spcPts val="0"/>
                        </a:spcBef>
                        <a:spcAft>
                          <a:spcPts val="0"/>
                        </a:spcAft>
                      </a:pPr>
                      <a:r>
                        <a:rPr lang="en-GB" sz="1100">
                          <a:effectLst/>
                        </a:rPr>
                        <a:t>Location, 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Colon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Thyroid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Breast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RBM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63437782"/>
                  </a:ext>
                </a:extLst>
              </a:tr>
              <a:tr h="472318">
                <a:tc>
                  <a:txBody>
                    <a:bodyPr/>
                    <a:lstStyle/>
                    <a:p>
                      <a:pPr marL="0" marR="0" algn="ctr">
                        <a:spcBef>
                          <a:spcPts val="0"/>
                        </a:spcBef>
                        <a:spcAft>
                          <a:spcPts val="0"/>
                        </a:spcAft>
                      </a:pPr>
                      <a:r>
                        <a:rPr lang="en-GB" sz="1100">
                          <a:effectLst/>
                        </a:rPr>
                        <a:t>Chest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0.99 (0.03)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0.84 (0.03)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1.03 (0.03)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0.90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98525431"/>
                  </a:ext>
                </a:extLst>
              </a:tr>
              <a:tr h="472318">
                <a:tc>
                  <a:txBody>
                    <a:bodyPr/>
                    <a:lstStyle/>
                    <a:p>
                      <a:pPr marL="0" marR="0" algn="ctr">
                        <a:spcBef>
                          <a:spcPts val="0"/>
                        </a:spcBef>
                        <a:spcAft>
                          <a:spcPts val="0"/>
                        </a:spcAft>
                      </a:pPr>
                      <a:r>
                        <a:rPr lang="en-GB" sz="1100">
                          <a:effectLst/>
                        </a:rPr>
                        <a:t>Leg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dirty="0">
                          <a:effectLst/>
                        </a:rPr>
                        <a:t>0.74 (0.02)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0.63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0.77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0.68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98622803"/>
                  </a:ext>
                </a:extLst>
              </a:tr>
              <a:tr h="472318">
                <a:tc>
                  <a:txBody>
                    <a:bodyPr/>
                    <a:lstStyle/>
                    <a:p>
                      <a:pPr marL="0" marR="0" algn="ctr">
                        <a:spcBef>
                          <a:spcPts val="0"/>
                        </a:spcBef>
                        <a:spcAft>
                          <a:spcPts val="0"/>
                        </a:spcAft>
                      </a:pPr>
                      <a:r>
                        <a:rPr lang="en-GB" sz="1100">
                          <a:effectLst/>
                        </a:rPr>
                        <a:t>Back</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dirty="0">
                          <a:effectLst/>
                        </a:rPr>
                        <a:t>0.81 (0.02)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0.68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0.84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0.74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7159901"/>
                  </a:ext>
                </a:extLst>
              </a:tr>
              <a:tr h="472318">
                <a:tc>
                  <a:txBody>
                    <a:bodyPr/>
                    <a:lstStyle/>
                    <a:p>
                      <a:pPr marL="0" marR="0" algn="ctr">
                        <a:spcBef>
                          <a:spcPts val="0"/>
                        </a:spcBef>
                        <a:spcAft>
                          <a:spcPts val="0"/>
                        </a:spcAft>
                      </a:pPr>
                      <a:r>
                        <a:rPr lang="en-GB" sz="1100">
                          <a:effectLst/>
                        </a:rPr>
                        <a:t>Hip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dirty="0">
                          <a:effectLst/>
                        </a:rPr>
                        <a:t>0.82 (0.02)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dirty="0">
                          <a:effectLst/>
                        </a:rPr>
                        <a:t>0.70 (0.02)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0.86 (0.03)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dirty="0">
                          <a:effectLst/>
                        </a:rPr>
                        <a:t>0.75 (0.02)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06793318"/>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3742171470"/>
              </p:ext>
            </p:extLst>
          </p:nvPr>
        </p:nvGraphicFramePr>
        <p:xfrm>
          <a:off x="20694445" y="30821416"/>
          <a:ext cx="7577775" cy="2818338"/>
        </p:xfrm>
        <a:graphic>
          <a:graphicData uri="http://schemas.openxmlformats.org/drawingml/2006/table">
            <a:tbl>
              <a:tblPr firstRow="1" firstCol="1" bandRow="1">
                <a:tableStyleId>{5C22544A-7EE6-4342-B048-85BDC9FD1C3A}</a:tableStyleId>
              </a:tblPr>
              <a:tblGrid>
                <a:gridCol w="1515387">
                  <a:extLst>
                    <a:ext uri="{9D8B030D-6E8A-4147-A177-3AD203B41FA5}">
                      <a16:colId xmlns:a16="http://schemas.microsoft.com/office/drawing/2014/main" val="1229486859"/>
                    </a:ext>
                  </a:extLst>
                </a:gridCol>
                <a:gridCol w="1515387">
                  <a:extLst>
                    <a:ext uri="{9D8B030D-6E8A-4147-A177-3AD203B41FA5}">
                      <a16:colId xmlns:a16="http://schemas.microsoft.com/office/drawing/2014/main" val="310215310"/>
                    </a:ext>
                  </a:extLst>
                </a:gridCol>
                <a:gridCol w="1515387">
                  <a:extLst>
                    <a:ext uri="{9D8B030D-6E8A-4147-A177-3AD203B41FA5}">
                      <a16:colId xmlns:a16="http://schemas.microsoft.com/office/drawing/2014/main" val="1563708226"/>
                    </a:ext>
                  </a:extLst>
                </a:gridCol>
                <a:gridCol w="1515387">
                  <a:extLst>
                    <a:ext uri="{9D8B030D-6E8A-4147-A177-3AD203B41FA5}">
                      <a16:colId xmlns:a16="http://schemas.microsoft.com/office/drawing/2014/main" val="1085894439"/>
                    </a:ext>
                  </a:extLst>
                </a:gridCol>
                <a:gridCol w="1516227">
                  <a:extLst>
                    <a:ext uri="{9D8B030D-6E8A-4147-A177-3AD203B41FA5}">
                      <a16:colId xmlns:a16="http://schemas.microsoft.com/office/drawing/2014/main" val="3837130095"/>
                    </a:ext>
                  </a:extLst>
                </a:gridCol>
              </a:tblGrid>
              <a:tr h="469723">
                <a:tc>
                  <a:txBody>
                    <a:bodyPr/>
                    <a:lstStyle/>
                    <a:p>
                      <a:pPr marL="0" marR="0" lvl="0" indent="0" algn="ctr" defTabSz="3525492" rtl="0" eaLnBrk="1" fontAlgn="auto" latinLnBrk="0" hangingPunct="1">
                        <a:lnSpc>
                          <a:spcPct val="100000"/>
                        </a:lnSpc>
                        <a:spcBef>
                          <a:spcPts val="0"/>
                        </a:spcBef>
                        <a:spcAft>
                          <a:spcPts val="0"/>
                        </a:spcAft>
                        <a:buClrTx/>
                        <a:buSzTx/>
                        <a:buFontTx/>
                        <a:buNone/>
                        <a:tabLst/>
                        <a:defRPr/>
                      </a:pPr>
                      <a:r>
                        <a:rPr lang="en-GB" sz="2400" dirty="0">
                          <a:effectLst/>
                        </a:rPr>
                        <a:t> </a:t>
                      </a:r>
                      <a:r>
                        <a:rPr lang="de-DE" sz="2400" b="1" baseline="300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131</a:t>
                      </a:r>
                      <a:r>
                        <a:rPr lang="de-DE" sz="2400" b="1" baseline="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a:t>
                      </a:r>
                      <a:endParaRPr lang="en-US" sz="2400" b="1" baseline="300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4">
                  <a:txBody>
                    <a:bodyPr/>
                    <a:lstStyle/>
                    <a:p>
                      <a:pPr marL="0" marR="0" algn="ctr">
                        <a:spcBef>
                          <a:spcPts val="0"/>
                        </a:spcBef>
                        <a:spcAft>
                          <a:spcPts val="0"/>
                        </a:spcAft>
                      </a:pPr>
                      <a:r>
                        <a:rPr lang="en-GB" sz="1100" dirty="0">
                          <a:effectLst/>
                        </a:rPr>
                        <a:t>Conversion Factor, C</a:t>
                      </a:r>
                      <a:r>
                        <a:rPr lang="en-GB" sz="1100" baseline="-25000" dirty="0">
                          <a:effectLst/>
                        </a:rPr>
                        <a:t>P</a:t>
                      </a:r>
                      <a:r>
                        <a:rPr lang="en-GB" sz="1100" baseline="-25000" dirty="0">
                          <a:effectLst/>
                          <a:sym typeface="Symbol" panose="05050102010706020507" pitchFamily="18" charset="2"/>
                        </a:rPr>
                        <a:t></a:t>
                      </a:r>
                      <a:r>
                        <a:rPr lang="en-GB" sz="1100" baseline="-25000" dirty="0">
                          <a:effectLst/>
                        </a:rPr>
                        <a:t>O</a:t>
                      </a:r>
                      <a:r>
                        <a:rPr lang="en-GB" sz="1100" baseline="30000" dirty="0">
                          <a:effectLst/>
                        </a:rPr>
                        <a:t>L</a:t>
                      </a:r>
                      <a:r>
                        <a:rPr lang="en-GB" sz="1100" dirty="0">
                          <a:effectLst/>
                        </a:rPr>
                        <a:t> (Gy/Gy)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45697742"/>
                  </a:ext>
                </a:extLst>
              </a:tr>
              <a:tr h="469723">
                <a:tc>
                  <a:txBody>
                    <a:bodyPr/>
                    <a:lstStyle/>
                    <a:p>
                      <a:pPr marL="0" marR="0" algn="ctr">
                        <a:spcBef>
                          <a:spcPts val="0"/>
                        </a:spcBef>
                        <a:spcAft>
                          <a:spcPts val="0"/>
                        </a:spcAft>
                      </a:pPr>
                      <a:r>
                        <a:rPr lang="en-GB" sz="1100" dirty="0">
                          <a:effectLst/>
                        </a:rPr>
                        <a:t>Location, 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Colon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Thyroid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Breast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RBM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61737120"/>
                  </a:ext>
                </a:extLst>
              </a:tr>
              <a:tr h="469723">
                <a:tc>
                  <a:txBody>
                    <a:bodyPr/>
                    <a:lstStyle/>
                    <a:p>
                      <a:pPr marL="0" marR="0" algn="ctr">
                        <a:spcBef>
                          <a:spcPts val="0"/>
                        </a:spcBef>
                        <a:spcAft>
                          <a:spcPts val="0"/>
                        </a:spcAft>
                      </a:pPr>
                      <a:r>
                        <a:rPr lang="en-GB" sz="1100" dirty="0">
                          <a:effectLst/>
                        </a:rPr>
                        <a:t>Chest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0.93 (0.03)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0.78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0.98 (0.03)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0.84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76536811"/>
                  </a:ext>
                </a:extLst>
              </a:tr>
              <a:tr h="469723">
                <a:tc>
                  <a:txBody>
                    <a:bodyPr/>
                    <a:lstStyle/>
                    <a:p>
                      <a:pPr marL="0" marR="0" algn="ctr">
                        <a:spcBef>
                          <a:spcPts val="0"/>
                        </a:spcBef>
                        <a:spcAft>
                          <a:spcPts val="0"/>
                        </a:spcAft>
                      </a:pPr>
                      <a:r>
                        <a:rPr lang="en-GB" sz="1100" dirty="0">
                          <a:effectLst/>
                        </a:rPr>
                        <a:t>Leg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0.71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0.60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0.75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0.64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20886757"/>
                  </a:ext>
                </a:extLst>
              </a:tr>
              <a:tr h="469723">
                <a:tc>
                  <a:txBody>
                    <a:bodyPr/>
                    <a:lstStyle/>
                    <a:p>
                      <a:pPr marL="0" marR="0" algn="ctr">
                        <a:spcBef>
                          <a:spcPts val="0"/>
                        </a:spcBef>
                        <a:spcAft>
                          <a:spcPts val="0"/>
                        </a:spcAft>
                      </a:pPr>
                      <a:r>
                        <a:rPr lang="en-GB" sz="1100" dirty="0">
                          <a:effectLst/>
                        </a:rPr>
                        <a:t>Back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0.76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0.64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0.80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0.69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23266371"/>
                  </a:ext>
                </a:extLst>
              </a:tr>
              <a:tr h="469723">
                <a:tc>
                  <a:txBody>
                    <a:bodyPr/>
                    <a:lstStyle/>
                    <a:p>
                      <a:pPr marL="0" marR="0" algn="ctr">
                        <a:spcBef>
                          <a:spcPts val="0"/>
                        </a:spcBef>
                        <a:spcAft>
                          <a:spcPts val="0"/>
                        </a:spcAft>
                      </a:pPr>
                      <a:r>
                        <a:rPr lang="en-GB" sz="1100">
                          <a:effectLst/>
                        </a:rPr>
                        <a:t>Hip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0.78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0.66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effectLst/>
                        </a:rPr>
                        <a:t>0.82 (0.02)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dirty="0">
                          <a:effectLst/>
                        </a:rPr>
                        <a:t>0.70 (0.02)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032657167"/>
                  </a:ext>
                </a:extLst>
              </a:tr>
            </a:tbl>
          </a:graphicData>
        </a:graphic>
      </p:graphicFrame>
      <p:sp>
        <p:nvSpPr>
          <p:cNvPr id="22" name="TextBox 21"/>
          <p:cNvSpPr txBox="1"/>
          <p:nvPr/>
        </p:nvSpPr>
        <p:spPr>
          <a:xfrm>
            <a:off x="20030617" y="23038771"/>
            <a:ext cx="8550371" cy="2990562"/>
          </a:xfrm>
          <a:prstGeom prst="rect">
            <a:avLst/>
          </a:prstGeom>
          <a:noFill/>
        </p:spPr>
        <p:txBody>
          <a:bodyPr wrap="square" rtlCol="0">
            <a:spAutoFit/>
          </a:bodyPr>
          <a:lstStyle/>
          <a:p>
            <a:pPr algn="just"/>
            <a:r>
              <a:rPr lang="en-GB" sz="3000" dirty="0">
                <a:latin typeface="+mn-lt"/>
              </a:rPr>
              <a:t>The conversion factor, </a:t>
            </a:r>
            <a:r>
              <a:rPr lang="en-GB" sz="3000" i="1" dirty="0">
                <a:latin typeface="+mn-lt"/>
              </a:rPr>
              <a:t>C</a:t>
            </a:r>
            <a:r>
              <a:rPr lang="en-GB" sz="3000" i="1" baseline="-25000" dirty="0">
                <a:latin typeface="+mn-lt"/>
              </a:rPr>
              <a:t>P</a:t>
            </a:r>
            <a:r>
              <a:rPr lang="en-GB" sz="3000" i="1" baseline="-25000" dirty="0">
                <a:latin typeface="+mn-lt"/>
                <a:sym typeface="Symbol" panose="05050102010706020507" pitchFamily="18" charset="2"/>
              </a:rPr>
              <a:t></a:t>
            </a:r>
            <a:r>
              <a:rPr lang="en-GB" sz="3000" i="1" baseline="-25000" dirty="0">
                <a:latin typeface="+mn-lt"/>
              </a:rPr>
              <a:t>O</a:t>
            </a:r>
            <a:r>
              <a:rPr lang="en-GB" sz="3000" i="1" baseline="30000" dirty="0">
                <a:latin typeface="+mn-lt"/>
              </a:rPr>
              <a:t>L</a:t>
            </a:r>
            <a:r>
              <a:rPr lang="en-GB" sz="3000" dirty="0">
                <a:latin typeface="+mn-lt"/>
              </a:rPr>
              <a:t>, from phone dose, </a:t>
            </a:r>
            <a:r>
              <a:rPr lang="en-GB" sz="3000" i="1" dirty="0">
                <a:latin typeface="+mn-lt"/>
              </a:rPr>
              <a:t>D</a:t>
            </a:r>
            <a:r>
              <a:rPr lang="en-GB" sz="3000" i="1" baseline="-25000" dirty="0">
                <a:latin typeface="+mn-lt"/>
              </a:rPr>
              <a:t>P</a:t>
            </a:r>
            <a:r>
              <a:rPr lang="en-GB" sz="3000" i="1" baseline="30000" dirty="0">
                <a:latin typeface="+mn-lt"/>
              </a:rPr>
              <a:t>L</a:t>
            </a:r>
            <a:r>
              <a:rPr lang="en-GB" sz="3000" dirty="0">
                <a:latin typeface="+mn-lt"/>
              </a:rPr>
              <a:t>, to organ dose, </a:t>
            </a:r>
            <a:r>
              <a:rPr lang="en-GB" sz="3000" i="1" dirty="0">
                <a:latin typeface="+mn-lt"/>
              </a:rPr>
              <a:t>D</a:t>
            </a:r>
            <a:r>
              <a:rPr lang="en-GB" sz="3000" i="1" baseline="-25000" dirty="0">
                <a:latin typeface="+mn-lt"/>
              </a:rPr>
              <a:t>O</a:t>
            </a:r>
            <a:r>
              <a:rPr lang="en-GB" sz="3000" dirty="0">
                <a:latin typeface="+mn-lt"/>
              </a:rPr>
              <a:t>, is obtained from the simple ratio:</a:t>
            </a:r>
            <a:endParaRPr lang="en-US" sz="3000" dirty="0">
              <a:latin typeface="+mn-lt"/>
            </a:endParaRPr>
          </a:p>
          <a:p>
            <a:pPr algn="ctr">
              <a:spcBef>
                <a:spcPts val="1000"/>
              </a:spcBef>
            </a:pPr>
            <a:r>
              <a:rPr lang="en-GB" sz="3000" i="1" dirty="0" smtClean="0">
                <a:latin typeface="+mn-lt"/>
              </a:rPr>
              <a:t>C</a:t>
            </a:r>
            <a:r>
              <a:rPr lang="en-GB" sz="3000" i="1" baseline="-25000" dirty="0" smtClean="0">
                <a:latin typeface="+mn-lt"/>
              </a:rPr>
              <a:t>P</a:t>
            </a:r>
            <a:r>
              <a:rPr lang="en-GB" sz="3000" i="1" baseline="-25000" dirty="0">
                <a:latin typeface="+mn-lt"/>
                <a:sym typeface="Symbol" panose="05050102010706020507" pitchFamily="18" charset="2"/>
              </a:rPr>
              <a:t></a:t>
            </a:r>
            <a:r>
              <a:rPr lang="en-GB" sz="3000" i="1" baseline="-25000" dirty="0">
                <a:latin typeface="+mn-lt"/>
              </a:rPr>
              <a:t>O</a:t>
            </a:r>
            <a:r>
              <a:rPr lang="en-GB" sz="3000" i="1" baseline="30000" dirty="0">
                <a:latin typeface="+mn-lt"/>
              </a:rPr>
              <a:t>L</a:t>
            </a:r>
            <a:r>
              <a:rPr lang="en-GB" sz="3000" dirty="0">
                <a:latin typeface="+mn-lt"/>
              </a:rPr>
              <a:t> = </a:t>
            </a:r>
            <a:r>
              <a:rPr lang="en-GB" sz="3000" i="1" dirty="0">
                <a:latin typeface="+mn-lt"/>
              </a:rPr>
              <a:t>D</a:t>
            </a:r>
            <a:r>
              <a:rPr lang="en-GB" sz="3000" i="1" baseline="-25000" dirty="0">
                <a:latin typeface="+mn-lt"/>
              </a:rPr>
              <a:t>O</a:t>
            </a:r>
            <a:r>
              <a:rPr lang="en-GB" sz="3000" dirty="0">
                <a:latin typeface="+mn-lt"/>
              </a:rPr>
              <a:t> / </a:t>
            </a:r>
            <a:r>
              <a:rPr lang="en-GB" sz="3000" i="1" dirty="0">
                <a:latin typeface="+mn-lt"/>
              </a:rPr>
              <a:t>D</a:t>
            </a:r>
            <a:r>
              <a:rPr lang="en-GB" sz="3000" i="1" baseline="-25000" dirty="0">
                <a:latin typeface="+mn-lt"/>
              </a:rPr>
              <a:t>P</a:t>
            </a:r>
            <a:r>
              <a:rPr lang="en-GB" sz="3000" i="1" baseline="30000" dirty="0">
                <a:latin typeface="+mn-lt"/>
              </a:rPr>
              <a:t>L</a:t>
            </a:r>
            <a:endParaRPr lang="en-US" sz="3000" dirty="0">
              <a:latin typeface="+mn-lt"/>
            </a:endParaRPr>
          </a:p>
          <a:p>
            <a:pPr algn="just"/>
            <a:r>
              <a:rPr lang="en-GB" sz="3000" dirty="0">
                <a:latin typeface="+mn-lt"/>
              </a:rPr>
              <a:t>where the superscript ‘L’ reminds that the value is dependent on the location of the phone</a:t>
            </a:r>
            <a:r>
              <a:rPr lang="en-GB" sz="3000" dirty="0" smtClean="0">
                <a:latin typeface="+mn-lt"/>
              </a:rPr>
              <a:t>.</a:t>
            </a:r>
          </a:p>
          <a:p>
            <a:pPr algn="just"/>
            <a:r>
              <a:rPr lang="en-GB" sz="3000" dirty="0">
                <a:latin typeface="+mn-lt"/>
              </a:rPr>
              <a:t>Values for </a:t>
            </a:r>
            <a:r>
              <a:rPr lang="en-GB" sz="3000" i="1" dirty="0">
                <a:latin typeface="+mn-lt"/>
              </a:rPr>
              <a:t>C</a:t>
            </a:r>
            <a:r>
              <a:rPr lang="en-GB" sz="3000" i="1" baseline="-25000" dirty="0">
                <a:latin typeface="+mn-lt"/>
              </a:rPr>
              <a:t>P</a:t>
            </a:r>
            <a:r>
              <a:rPr lang="en-GB" sz="3000" i="1" baseline="-25000" dirty="0">
                <a:latin typeface="+mn-lt"/>
                <a:sym typeface="Symbol" panose="05050102010706020507" pitchFamily="18" charset="2"/>
              </a:rPr>
              <a:t></a:t>
            </a:r>
            <a:r>
              <a:rPr lang="en-GB" sz="3000" i="1" baseline="-25000" dirty="0">
                <a:latin typeface="+mn-lt"/>
              </a:rPr>
              <a:t>O</a:t>
            </a:r>
            <a:r>
              <a:rPr lang="en-GB" sz="3000" i="1" baseline="30000" dirty="0">
                <a:latin typeface="+mn-lt"/>
              </a:rPr>
              <a:t>L</a:t>
            </a:r>
            <a:r>
              <a:rPr lang="en-GB" sz="3000" dirty="0">
                <a:latin typeface="+mn-lt"/>
              </a:rPr>
              <a:t>  are provided for </a:t>
            </a:r>
            <a:r>
              <a:rPr lang="en-GB" sz="3000" baseline="30000" dirty="0">
                <a:latin typeface="+mn-lt"/>
              </a:rPr>
              <a:t>137</a:t>
            </a:r>
            <a:r>
              <a:rPr lang="en-GB" sz="3000" dirty="0">
                <a:latin typeface="+mn-lt"/>
              </a:rPr>
              <a:t>Cs in Table </a:t>
            </a:r>
            <a:r>
              <a:rPr lang="en-GB" sz="3000" dirty="0" smtClean="0">
                <a:latin typeface="+mn-lt"/>
              </a:rPr>
              <a:t>1:</a:t>
            </a:r>
            <a:endParaRPr lang="en-GB" sz="3000" dirty="0">
              <a:latin typeface="+mn-lt"/>
            </a:endParaRPr>
          </a:p>
        </p:txBody>
      </p:sp>
      <p:sp>
        <p:nvSpPr>
          <p:cNvPr id="23" name="TextBox 22"/>
          <p:cNvSpPr txBox="1"/>
          <p:nvPr/>
        </p:nvSpPr>
        <p:spPr>
          <a:xfrm>
            <a:off x="23961849" y="29356677"/>
            <a:ext cx="1103594" cy="369332"/>
          </a:xfrm>
          <a:prstGeom prst="rect">
            <a:avLst/>
          </a:prstGeom>
          <a:noFill/>
        </p:spPr>
        <p:txBody>
          <a:bodyPr wrap="square" rtlCol="0">
            <a:spAutoFit/>
          </a:bodyPr>
          <a:lstStyle/>
          <a:p>
            <a:pPr algn="ctr"/>
            <a:r>
              <a:rPr lang="de-DE" sz="1800" dirty="0" smtClean="0">
                <a:latin typeface="+mn-lt"/>
              </a:rPr>
              <a:t>Table 1</a:t>
            </a:r>
            <a:endParaRPr lang="en-US" sz="1800" dirty="0">
              <a:latin typeface="+mn-lt"/>
            </a:endParaRPr>
          </a:p>
        </p:txBody>
      </p:sp>
      <p:sp>
        <p:nvSpPr>
          <p:cNvPr id="75" name="TextBox 74"/>
          <p:cNvSpPr txBox="1"/>
          <p:nvPr/>
        </p:nvSpPr>
        <p:spPr>
          <a:xfrm>
            <a:off x="23961849" y="33962993"/>
            <a:ext cx="1103594" cy="369332"/>
          </a:xfrm>
          <a:prstGeom prst="rect">
            <a:avLst/>
          </a:prstGeom>
          <a:noFill/>
        </p:spPr>
        <p:txBody>
          <a:bodyPr wrap="square" rtlCol="0">
            <a:spAutoFit/>
          </a:bodyPr>
          <a:lstStyle/>
          <a:p>
            <a:pPr algn="ctr"/>
            <a:r>
              <a:rPr lang="de-DE" sz="1800" dirty="0" smtClean="0">
                <a:latin typeface="+mn-lt"/>
              </a:rPr>
              <a:t>Table 2</a:t>
            </a:r>
            <a:endParaRPr lang="en-US" sz="1800" dirty="0">
              <a:latin typeface="+mn-lt"/>
            </a:endParaRPr>
          </a:p>
        </p:txBody>
      </p:sp>
      <p:sp>
        <p:nvSpPr>
          <p:cNvPr id="24" name="TextBox 23"/>
          <p:cNvSpPr txBox="1"/>
          <p:nvPr/>
        </p:nvSpPr>
        <p:spPr>
          <a:xfrm>
            <a:off x="20176114" y="29814109"/>
            <a:ext cx="7888401" cy="1661993"/>
          </a:xfrm>
          <a:prstGeom prst="rect">
            <a:avLst/>
          </a:prstGeom>
          <a:noFill/>
        </p:spPr>
        <p:txBody>
          <a:bodyPr wrap="square" rtlCol="0">
            <a:spAutoFit/>
          </a:bodyPr>
          <a:lstStyle/>
          <a:p>
            <a:r>
              <a:rPr lang="en-GB" sz="3000" dirty="0">
                <a:latin typeface="+mn-lt"/>
              </a:rPr>
              <a:t>Values for </a:t>
            </a:r>
            <a:r>
              <a:rPr lang="en-GB" sz="3000" i="1" dirty="0">
                <a:latin typeface="+mn-lt"/>
              </a:rPr>
              <a:t>C</a:t>
            </a:r>
            <a:r>
              <a:rPr lang="en-GB" sz="3000" i="1" baseline="-25000" dirty="0">
                <a:latin typeface="+mn-lt"/>
              </a:rPr>
              <a:t>P</a:t>
            </a:r>
            <a:r>
              <a:rPr lang="en-GB" sz="3000" i="1" baseline="-25000" dirty="0">
                <a:latin typeface="+mn-lt"/>
                <a:sym typeface="Symbol" panose="05050102010706020507" pitchFamily="18" charset="2"/>
              </a:rPr>
              <a:t></a:t>
            </a:r>
            <a:r>
              <a:rPr lang="en-GB" sz="3000" i="1" baseline="-25000" dirty="0">
                <a:latin typeface="+mn-lt"/>
              </a:rPr>
              <a:t>O</a:t>
            </a:r>
            <a:r>
              <a:rPr lang="en-GB" sz="3000" i="1" baseline="30000" dirty="0">
                <a:latin typeface="+mn-lt"/>
              </a:rPr>
              <a:t>L</a:t>
            </a:r>
            <a:r>
              <a:rPr lang="en-GB" sz="3000" dirty="0">
                <a:latin typeface="+mn-lt"/>
              </a:rPr>
              <a:t>  are provided for </a:t>
            </a:r>
            <a:r>
              <a:rPr lang="en-GB" sz="3000" baseline="30000" dirty="0" smtClean="0">
                <a:latin typeface="+mn-lt"/>
              </a:rPr>
              <a:t>131</a:t>
            </a:r>
            <a:r>
              <a:rPr lang="en-GB" sz="3000" dirty="0">
                <a:latin typeface="+mn-lt"/>
              </a:rPr>
              <a:t>I</a:t>
            </a:r>
            <a:r>
              <a:rPr lang="en-GB" sz="3000" dirty="0" smtClean="0">
                <a:latin typeface="+mn-lt"/>
              </a:rPr>
              <a:t> </a:t>
            </a:r>
            <a:r>
              <a:rPr lang="en-GB" sz="3000" dirty="0">
                <a:latin typeface="+mn-lt"/>
              </a:rPr>
              <a:t>in Table </a:t>
            </a:r>
            <a:r>
              <a:rPr lang="en-GB" sz="3000" dirty="0" smtClean="0">
                <a:latin typeface="+mn-lt"/>
              </a:rPr>
              <a:t>2:</a:t>
            </a:r>
            <a:endParaRPr lang="en-GB" sz="3000" dirty="0">
              <a:latin typeface="+mn-lt"/>
            </a:endParaRPr>
          </a:p>
          <a:p>
            <a:endParaRPr lang="en-US" dirty="0"/>
          </a:p>
        </p:txBody>
      </p:sp>
      <p:pic>
        <p:nvPicPr>
          <p:cNvPr id="57" name="Grafik 3138">
            <a:extLst>
              <a:ext uri="{FF2B5EF4-FFF2-40B4-BE49-F238E27FC236}">
                <a16:creationId xmlns:a16="http://schemas.microsoft.com/office/drawing/2014/main" id="{FFAB44F7-8548-4ECF-84BA-45DDAC58F09B}"/>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1673604" y="25351528"/>
            <a:ext cx="6600037" cy="4672592"/>
          </a:xfrm>
          <a:prstGeom prst="rect">
            <a:avLst/>
          </a:prstGeom>
        </p:spPr>
      </p:pic>
      <p:sp>
        <p:nvSpPr>
          <p:cNvPr id="65" name="TextBox 64"/>
          <p:cNvSpPr txBox="1"/>
          <p:nvPr/>
        </p:nvSpPr>
        <p:spPr>
          <a:xfrm>
            <a:off x="11148561" y="22830253"/>
            <a:ext cx="7963344" cy="2862322"/>
          </a:xfrm>
          <a:prstGeom prst="rect">
            <a:avLst/>
          </a:prstGeom>
          <a:noFill/>
        </p:spPr>
        <p:txBody>
          <a:bodyPr wrap="square" rtlCol="0">
            <a:spAutoFit/>
          </a:bodyPr>
          <a:lstStyle/>
          <a:p>
            <a:pPr algn="just"/>
            <a:r>
              <a:rPr lang="en-US" sz="3000" dirty="0" smtClean="0">
                <a:latin typeface="+mn-lt"/>
              </a:rPr>
              <a:t>Dose response of the OSL signal is linear up to at least 10 </a:t>
            </a:r>
            <a:r>
              <a:rPr lang="en-US" sz="3000" dirty="0" err="1" smtClean="0">
                <a:latin typeface="+mn-lt"/>
              </a:rPr>
              <a:t>Gy</a:t>
            </a:r>
            <a:r>
              <a:rPr lang="en-US" sz="3000" dirty="0" smtClean="0">
                <a:latin typeface="+mn-lt"/>
              </a:rPr>
              <a:t> (Fig. 2). The detection limit is estimated at 20-40 </a:t>
            </a:r>
            <a:r>
              <a:rPr lang="en-US" sz="3000" dirty="0" err="1" smtClean="0">
                <a:latin typeface="+mn-lt"/>
              </a:rPr>
              <a:t>mGy</a:t>
            </a:r>
            <a:r>
              <a:rPr lang="en-US" sz="3000" dirty="0" smtClean="0">
                <a:latin typeface="+mn-lt"/>
              </a:rPr>
              <a:t>. </a:t>
            </a:r>
            <a:r>
              <a:rPr lang="en-US" sz="3000" dirty="0">
                <a:latin typeface="+mn-lt"/>
              </a:rPr>
              <a:t>Fading </a:t>
            </a:r>
            <a:r>
              <a:rPr lang="en-US" sz="3000" dirty="0" smtClean="0">
                <a:latin typeface="+mn-lt"/>
              </a:rPr>
              <a:t>is </a:t>
            </a:r>
            <a:r>
              <a:rPr lang="en-US" sz="3000" dirty="0">
                <a:latin typeface="+mn-lt"/>
              </a:rPr>
              <a:t>pronounced </a:t>
            </a:r>
            <a:r>
              <a:rPr lang="en-US" sz="3000" dirty="0" smtClean="0">
                <a:latin typeface="+mn-lt"/>
              </a:rPr>
              <a:t>and leads to a signal loss of ~ 80% after 10 days. Consequently the detection limit increases to &gt;100 </a:t>
            </a:r>
            <a:r>
              <a:rPr lang="en-US" sz="3000" dirty="0" err="1" smtClean="0">
                <a:latin typeface="+mn-lt"/>
              </a:rPr>
              <a:t>mGy</a:t>
            </a:r>
            <a:r>
              <a:rPr lang="en-US" sz="3000" dirty="0" smtClean="0">
                <a:latin typeface="+mn-lt"/>
              </a:rPr>
              <a:t> after this time. </a:t>
            </a:r>
            <a:endParaRPr lang="en-US" sz="3000" dirty="0">
              <a:latin typeface="+mn-lt"/>
            </a:endParaRPr>
          </a:p>
        </p:txBody>
      </p:sp>
      <p:sp>
        <p:nvSpPr>
          <p:cNvPr id="66" name="TextBox 65"/>
          <p:cNvSpPr txBox="1"/>
          <p:nvPr/>
        </p:nvSpPr>
        <p:spPr>
          <a:xfrm>
            <a:off x="11022415" y="30322747"/>
            <a:ext cx="7963344" cy="4708981"/>
          </a:xfrm>
          <a:prstGeom prst="rect">
            <a:avLst/>
          </a:prstGeom>
          <a:noFill/>
        </p:spPr>
        <p:txBody>
          <a:bodyPr wrap="square" rtlCol="0">
            <a:spAutoFit/>
          </a:bodyPr>
          <a:lstStyle/>
          <a:p>
            <a:pPr algn="just"/>
            <a:r>
              <a:rPr lang="en-US" sz="3000" dirty="0" smtClean="0">
                <a:latin typeface="+mn-lt"/>
              </a:rPr>
              <a:t>In trial </a:t>
            </a:r>
            <a:r>
              <a:rPr lang="en-US" sz="3000" dirty="0">
                <a:latin typeface="+mn-lt"/>
              </a:rPr>
              <a:t>irradiations </a:t>
            </a:r>
            <a:r>
              <a:rPr lang="en-US" sz="3000" dirty="0" smtClean="0">
                <a:latin typeface="+mn-lt"/>
              </a:rPr>
              <a:t>with memory </a:t>
            </a:r>
            <a:r>
              <a:rPr lang="en-US" sz="3000" dirty="0">
                <a:latin typeface="+mn-lt"/>
              </a:rPr>
              <a:t>cards </a:t>
            </a:r>
            <a:r>
              <a:rPr lang="en-US" sz="3000" dirty="0" smtClean="0">
                <a:latin typeface="+mn-lt"/>
              </a:rPr>
              <a:t>placed </a:t>
            </a:r>
            <a:r>
              <a:rPr lang="en-US" sz="3000" dirty="0">
                <a:latin typeface="+mn-lt"/>
              </a:rPr>
              <a:t>inside a </a:t>
            </a:r>
            <a:r>
              <a:rPr lang="en-US" sz="3000" dirty="0" smtClean="0">
                <a:latin typeface="+mn-lt"/>
              </a:rPr>
              <a:t>phone, doses of 2 and 5 </a:t>
            </a:r>
            <a:r>
              <a:rPr lang="en-US" sz="3000" dirty="0" err="1" smtClean="0">
                <a:latin typeface="+mn-lt"/>
              </a:rPr>
              <a:t>Gy</a:t>
            </a:r>
            <a:r>
              <a:rPr lang="en-US" sz="3000" dirty="0" smtClean="0">
                <a:latin typeface="+mn-lt"/>
              </a:rPr>
              <a:t> could be successfully reconstructed (within 25%), two to five days after irradiation, demonstrating that the material is in principal suitable as an external fortuitous dosimeter. For applications in nuclear emergencies, the sensitivity must be increased. This can </a:t>
            </a:r>
            <a:r>
              <a:rPr lang="en-US" sz="3000" dirty="0">
                <a:latin typeface="+mn-lt"/>
              </a:rPr>
              <a:t>be </a:t>
            </a:r>
            <a:r>
              <a:rPr lang="en-US" sz="3000" dirty="0" smtClean="0">
                <a:latin typeface="+mn-lt"/>
              </a:rPr>
              <a:t>in principal achieved by </a:t>
            </a:r>
            <a:r>
              <a:rPr lang="en-US" sz="3000" dirty="0">
                <a:latin typeface="+mn-lt"/>
              </a:rPr>
              <a:t>chemically extracting the filler material (silica), which is the origin of the OSL signal. </a:t>
            </a:r>
          </a:p>
        </p:txBody>
      </p:sp>
      <p:sp>
        <p:nvSpPr>
          <p:cNvPr id="69" name="TextBox 68"/>
          <p:cNvSpPr txBox="1"/>
          <p:nvPr/>
        </p:nvSpPr>
        <p:spPr>
          <a:xfrm>
            <a:off x="14613762" y="29880094"/>
            <a:ext cx="1404875" cy="369332"/>
          </a:xfrm>
          <a:prstGeom prst="rect">
            <a:avLst/>
          </a:prstGeom>
          <a:noFill/>
        </p:spPr>
        <p:txBody>
          <a:bodyPr wrap="square" rtlCol="0">
            <a:spAutoFit/>
          </a:bodyPr>
          <a:lstStyle/>
          <a:p>
            <a:r>
              <a:rPr lang="de-DE" sz="1800" dirty="0" smtClean="0">
                <a:latin typeface="+mn-lt"/>
              </a:rPr>
              <a:t>Fig.2</a:t>
            </a:r>
          </a:p>
        </p:txBody>
      </p:sp>
      <p:pic>
        <p:nvPicPr>
          <p:cNvPr id="61" name="Picture 60"/>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540568" y="17323018"/>
            <a:ext cx="5942992" cy="3603841"/>
          </a:xfrm>
          <a:prstGeom prst="rect">
            <a:avLst/>
          </a:prstGeom>
        </p:spPr>
      </p:pic>
      <p:sp>
        <p:nvSpPr>
          <p:cNvPr id="72" name="TextBox 71"/>
          <p:cNvSpPr txBox="1"/>
          <p:nvPr/>
        </p:nvSpPr>
        <p:spPr>
          <a:xfrm>
            <a:off x="23172419" y="19942332"/>
            <a:ext cx="4503391" cy="400110"/>
          </a:xfrm>
          <a:prstGeom prst="rect">
            <a:avLst/>
          </a:prstGeom>
          <a:solidFill>
            <a:srgbClr val="C3C3C3"/>
          </a:solidFill>
        </p:spPr>
        <p:txBody>
          <a:bodyPr wrap="square" rtlCol="0">
            <a:spAutoFit/>
          </a:bodyPr>
          <a:lstStyle/>
          <a:p>
            <a:r>
              <a:rPr lang="de-DE" sz="2000" dirty="0" smtClean="0">
                <a:solidFill>
                  <a:srgbClr val="FF0000"/>
                </a:solidFill>
                <a:latin typeface="+mn-lt"/>
              </a:rPr>
              <a:t>Radionuclide source</a:t>
            </a:r>
            <a:endParaRPr lang="en-US" sz="2000" dirty="0">
              <a:solidFill>
                <a:srgbClr val="FF0000"/>
              </a:solidFill>
              <a:latin typeface="+mn-lt"/>
            </a:endParaRPr>
          </a:p>
        </p:txBody>
      </p:sp>
      <p:sp>
        <p:nvSpPr>
          <p:cNvPr id="73" name="TextBox 72"/>
          <p:cNvSpPr txBox="1"/>
          <p:nvPr/>
        </p:nvSpPr>
        <p:spPr>
          <a:xfrm>
            <a:off x="24323239" y="17493888"/>
            <a:ext cx="899160" cy="400110"/>
          </a:xfrm>
          <a:prstGeom prst="rect">
            <a:avLst/>
          </a:prstGeom>
          <a:solidFill>
            <a:schemeClr val="bg1"/>
          </a:solidFill>
        </p:spPr>
        <p:txBody>
          <a:bodyPr wrap="square" rtlCol="0">
            <a:spAutoFit/>
          </a:bodyPr>
          <a:lstStyle/>
          <a:p>
            <a:r>
              <a:rPr lang="de-DE" sz="2000" dirty="0" smtClean="0">
                <a:solidFill>
                  <a:srgbClr val="333CCA"/>
                </a:solidFill>
                <a:latin typeface="+mn-lt"/>
              </a:rPr>
              <a:t>Chest</a:t>
            </a:r>
            <a:endParaRPr lang="en-US" sz="2000" dirty="0">
              <a:solidFill>
                <a:srgbClr val="333CCA"/>
              </a:solidFill>
              <a:latin typeface="+mn-lt"/>
            </a:endParaRPr>
          </a:p>
        </p:txBody>
      </p:sp>
      <p:sp>
        <p:nvSpPr>
          <p:cNvPr id="74" name="TextBox 73"/>
          <p:cNvSpPr txBox="1"/>
          <p:nvPr/>
        </p:nvSpPr>
        <p:spPr>
          <a:xfrm>
            <a:off x="26016430" y="17746871"/>
            <a:ext cx="899160" cy="400110"/>
          </a:xfrm>
          <a:prstGeom prst="rect">
            <a:avLst/>
          </a:prstGeom>
          <a:solidFill>
            <a:schemeClr val="bg1"/>
          </a:solidFill>
        </p:spPr>
        <p:txBody>
          <a:bodyPr wrap="square" rtlCol="0">
            <a:spAutoFit/>
          </a:bodyPr>
          <a:lstStyle/>
          <a:p>
            <a:r>
              <a:rPr lang="de-DE" sz="2000" dirty="0" smtClean="0">
                <a:solidFill>
                  <a:srgbClr val="333CCA"/>
                </a:solidFill>
                <a:latin typeface="+mn-lt"/>
              </a:rPr>
              <a:t>Back</a:t>
            </a:r>
            <a:endParaRPr lang="en-US" sz="2000" dirty="0">
              <a:solidFill>
                <a:srgbClr val="333CCA"/>
              </a:solidFill>
              <a:latin typeface="+mn-lt"/>
            </a:endParaRPr>
          </a:p>
        </p:txBody>
      </p:sp>
      <p:sp>
        <p:nvSpPr>
          <p:cNvPr id="76" name="TextBox 75"/>
          <p:cNvSpPr txBox="1"/>
          <p:nvPr/>
        </p:nvSpPr>
        <p:spPr>
          <a:xfrm>
            <a:off x="26104783" y="18709225"/>
            <a:ext cx="899160" cy="400110"/>
          </a:xfrm>
          <a:prstGeom prst="rect">
            <a:avLst/>
          </a:prstGeom>
          <a:solidFill>
            <a:schemeClr val="bg1"/>
          </a:solidFill>
        </p:spPr>
        <p:txBody>
          <a:bodyPr wrap="square" rtlCol="0">
            <a:spAutoFit/>
          </a:bodyPr>
          <a:lstStyle/>
          <a:p>
            <a:r>
              <a:rPr lang="de-DE" sz="2000" dirty="0" smtClean="0">
                <a:solidFill>
                  <a:srgbClr val="333CCA"/>
                </a:solidFill>
                <a:latin typeface="+mn-lt"/>
              </a:rPr>
              <a:t>Hip</a:t>
            </a:r>
            <a:endParaRPr lang="en-US" sz="2000" dirty="0">
              <a:solidFill>
                <a:srgbClr val="333CCA"/>
              </a:solidFill>
              <a:latin typeface="+mn-lt"/>
            </a:endParaRPr>
          </a:p>
        </p:txBody>
      </p:sp>
      <p:sp>
        <p:nvSpPr>
          <p:cNvPr id="77" name="TextBox 76"/>
          <p:cNvSpPr txBox="1"/>
          <p:nvPr/>
        </p:nvSpPr>
        <p:spPr>
          <a:xfrm>
            <a:off x="24625166" y="18677216"/>
            <a:ext cx="579796" cy="400110"/>
          </a:xfrm>
          <a:prstGeom prst="rect">
            <a:avLst/>
          </a:prstGeom>
          <a:solidFill>
            <a:schemeClr val="bg1"/>
          </a:solidFill>
        </p:spPr>
        <p:txBody>
          <a:bodyPr wrap="square" rtlCol="0">
            <a:spAutoFit/>
          </a:bodyPr>
          <a:lstStyle/>
          <a:p>
            <a:r>
              <a:rPr lang="de-DE" sz="2000" dirty="0" smtClean="0">
                <a:solidFill>
                  <a:srgbClr val="333CCA"/>
                </a:solidFill>
                <a:latin typeface="+mn-lt"/>
              </a:rPr>
              <a:t>Leg</a:t>
            </a:r>
            <a:endParaRPr lang="en-US" sz="2000" dirty="0">
              <a:solidFill>
                <a:srgbClr val="333CCA"/>
              </a:solidFill>
              <a:latin typeface="+mn-lt"/>
            </a:endParaRPr>
          </a:p>
        </p:txBody>
      </p:sp>
      <p:sp>
        <p:nvSpPr>
          <p:cNvPr id="78" name="TextBox 77"/>
          <p:cNvSpPr txBox="1"/>
          <p:nvPr/>
        </p:nvSpPr>
        <p:spPr>
          <a:xfrm>
            <a:off x="22082568" y="19341628"/>
            <a:ext cx="770394" cy="338554"/>
          </a:xfrm>
          <a:prstGeom prst="rect">
            <a:avLst/>
          </a:prstGeom>
          <a:solidFill>
            <a:schemeClr val="bg1"/>
          </a:solidFill>
        </p:spPr>
        <p:txBody>
          <a:bodyPr wrap="square" rtlCol="0">
            <a:spAutoFit/>
          </a:bodyPr>
          <a:lstStyle/>
          <a:p>
            <a:pPr algn="ctr"/>
            <a:r>
              <a:rPr lang="de-DE" sz="1600" dirty="0" smtClean="0">
                <a:latin typeface="+mn-lt"/>
              </a:rPr>
              <a:t>3 mm</a:t>
            </a:r>
            <a:endParaRPr lang="en-US" sz="1600" dirty="0">
              <a:latin typeface="+mn-lt"/>
            </a:endParaRPr>
          </a:p>
        </p:txBody>
      </p:sp>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2D18AD-630F-4686-B02D-DE0845F6EADE}">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3.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4873</TotalTime>
  <Pages>22</Pages>
  <Words>1113</Words>
  <Application>Microsoft Office PowerPoint</Application>
  <PresentationFormat>Custom</PresentationFormat>
  <Paragraphs>128</Paragraphs>
  <Slides>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vt:i4>
      </vt:variant>
    </vt:vector>
  </HeadingPairs>
  <TitlesOfParts>
    <vt:vector size="12" baseType="lpstr">
      <vt:lpstr>Times New Roman</vt:lpstr>
      <vt:lpstr>Interstate-Regular</vt:lpstr>
      <vt:lpstr>Segoe UI</vt:lpstr>
      <vt:lpstr>Symbol</vt:lpstr>
      <vt:lpstr>Arial</vt:lpstr>
      <vt:lpstr>CenturyGothic-Bold</vt:lpstr>
      <vt:lpstr>Calibri</vt:lpstr>
      <vt:lpstr>Wingdings</vt:lpstr>
      <vt:lpstr>Arial Narrow</vt:lpstr>
      <vt:lpstr>Aharoni</vt:lpstr>
      <vt:lpstr>CONCERT</vt:lpstr>
      <vt:lpstr>PowerPoint Presentation</vt:lpstr>
    </vt:vector>
  </TitlesOfParts>
  <Company>SCK-CEN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alessia.mafodda</cp:lastModifiedBy>
  <cp:revision>255</cp:revision>
  <cp:lastPrinted>2019-10-29T13:55:29Z</cp:lastPrinted>
  <dcterms:created xsi:type="dcterms:W3CDTF">2017-11-13T09:28:55Z</dcterms:created>
  <dcterms:modified xsi:type="dcterms:W3CDTF">2019-11-27T15:19:55Z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